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5"/>
  </p:notesMasterIdLst>
  <p:sldIdLst>
    <p:sldId id="256" r:id="rId2"/>
    <p:sldId id="280" r:id="rId3"/>
    <p:sldId id="279" r:id="rId4"/>
    <p:sldId id="281" r:id="rId5"/>
    <p:sldId id="282" r:id="rId6"/>
    <p:sldId id="285" r:id="rId7"/>
    <p:sldId id="286" r:id="rId8"/>
    <p:sldId id="284" r:id="rId9"/>
    <p:sldId id="301" r:id="rId10"/>
    <p:sldId id="287" r:id="rId11"/>
    <p:sldId id="288" r:id="rId12"/>
    <p:sldId id="302" r:id="rId13"/>
    <p:sldId id="303" r:id="rId14"/>
    <p:sldId id="289" r:id="rId15"/>
    <p:sldId id="290" r:id="rId16"/>
    <p:sldId id="291" r:id="rId17"/>
    <p:sldId id="292" r:id="rId18"/>
    <p:sldId id="306" r:id="rId19"/>
    <p:sldId id="307" r:id="rId20"/>
    <p:sldId id="293" r:id="rId21"/>
    <p:sldId id="304" r:id="rId22"/>
    <p:sldId id="294" r:id="rId23"/>
    <p:sldId id="295" r:id="rId24"/>
    <p:sldId id="310" r:id="rId25"/>
    <p:sldId id="296" r:id="rId26"/>
    <p:sldId id="297" r:id="rId27"/>
    <p:sldId id="311" r:id="rId28"/>
    <p:sldId id="312" r:id="rId29"/>
    <p:sldId id="313" r:id="rId30"/>
    <p:sldId id="299" r:id="rId31"/>
    <p:sldId id="308" r:id="rId32"/>
    <p:sldId id="309" r:id="rId33"/>
    <p:sldId id="27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38" autoAdjust="0"/>
    <p:restoredTop sz="86865" autoAdjust="0"/>
  </p:normalViewPr>
  <p:slideViewPr>
    <p:cSldViewPr>
      <p:cViewPr>
        <p:scale>
          <a:sx n="69" d="100"/>
          <a:sy n="69" d="100"/>
        </p:scale>
        <p:origin x="-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9B34-F615-4E99-A750-DE2C413D705F}" type="datetimeFigureOut">
              <a:rPr lang="zh-CN" altLang="en-US" smtClean="0"/>
              <a:pPr/>
              <a:t>2011/11/29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FA0F4-82E1-4CE6-8C67-1ED28678C8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以上是一个功能比较全的框架的基本结构和功能，有一些层有时不是独立存在，而是通过</a:t>
            </a:r>
            <a:r>
              <a:rPr lang="en-US" altLang="zh-CN" dirty="0" err="1" smtClean="0"/>
              <a:t>api</a:t>
            </a:r>
            <a:r>
              <a:rPr lang="zh-CN" altLang="en-US" dirty="0" smtClean="0"/>
              <a:t>调用的方式来实现，如</a:t>
            </a:r>
            <a:r>
              <a:rPr lang="en-US" altLang="zh-CN" dirty="0" smtClean="0"/>
              <a:t>ORM</a:t>
            </a:r>
            <a:r>
              <a:rPr lang="zh-CN" altLang="en-US" dirty="0" smtClean="0"/>
              <a:t>等。</a:t>
            </a:r>
            <a:endParaRPr lang="en-US" altLang="zh-CN" dirty="0" smtClean="0"/>
          </a:p>
          <a:p>
            <a:r>
              <a:rPr lang="zh-CN" altLang="en-US" dirty="0" smtClean="0"/>
              <a:t>不同的框架就是在功能选取上有所差异。但是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框架并没有覆盖所有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应用的内容，为什么？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A0F4-82E1-4CE6-8C67-1ED28678C86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invGray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AutoShape 34"/>
          <p:cNvSpPr>
            <a:spLocks noChangeArrowheads="1"/>
          </p:cNvSpPr>
          <p:nvPr/>
        </p:nvSpPr>
        <p:spPr bwMode="gray">
          <a:xfrm rot="2065405" flipH="1">
            <a:off x="2382838" y="-2427288"/>
            <a:ext cx="5116512" cy="10223501"/>
          </a:xfrm>
          <a:prstGeom prst="moon">
            <a:avLst>
              <a:gd name="adj" fmla="val 8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gray">
          <a:xfrm rot="2065405" flipH="1">
            <a:off x="2643188" y="-2940050"/>
            <a:ext cx="5389562" cy="11033125"/>
          </a:xfrm>
          <a:prstGeom prst="moon">
            <a:avLst>
              <a:gd name="adj" fmla="val 74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gray">
          <a:xfrm rot="2065405" flipH="1">
            <a:off x="2740025" y="-3408363"/>
            <a:ext cx="5837238" cy="11742738"/>
          </a:xfrm>
          <a:prstGeom prst="moon">
            <a:avLst>
              <a:gd name="adj" fmla="val 894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gray">
          <a:xfrm rot="14939785" flipH="1">
            <a:off x="508000" y="-577850"/>
            <a:ext cx="1922462" cy="3544888"/>
          </a:xfrm>
          <a:prstGeom prst="moon">
            <a:avLst>
              <a:gd name="adj" fmla="val 8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gray">
          <a:xfrm rot="14939785" flipH="1">
            <a:off x="540543" y="-500856"/>
            <a:ext cx="1927225" cy="3544888"/>
          </a:xfrm>
          <a:prstGeom prst="moon">
            <a:avLst>
              <a:gd name="adj" fmla="val 8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gray">
          <a:xfrm rot="14939785" flipH="1">
            <a:off x="575468" y="-421481"/>
            <a:ext cx="1927225" cy="3544888"/>
          </a:xfrm>
          <a:prstGeom prst="moon">
            <a:avLst>
              <a:gd name="adj" fmla="val 87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495300" y="2759075"/>
            <a:ext cx="8153400" cy="669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ko-KR" dirty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ko-KR"/>
          </a:p>
        </p:txBody>
      </p:sp>
      <p:pic>
        <p:nvPicPr>
          <p:cNvPr id="13356" name="Picture 44" descr="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96863" y="4508500"/>
            <a:ext cx="3825875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91375" y="98425"/>
            <a:ext cx="1952625" cy="6169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31913" y="98425"/>
            <a:ext cx="5707062" cy="6169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3350" y="1314450"/>
            <a:ext cx="37941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9875" y="1314450"/>
            <a:ext cx="37941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98425"/>
            <a:ext cx="692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03350" y="1314450"/>
            <a:ext cx="7740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ko-KR" dirty="0" smtClean="0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gray">
          <a:xfrm>
            <a:off x="6958013" y="6583363"/>
            <a:ext cx="2185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latinLnBrk="1" hangingPunct="1"/>
            <a:r>
              <a:rPr kumimoji="1" lang="en-US" altLang="ko-KR" sz="1200" dirty="0" smtClean="0">
                <a:solidFill>
                  <a:srgbClr val="FFFFFF"/>
                </a:solidFill>
                <a:latin typeface="Verdana" pitchFamily="34" charset="0"/>
                <a:ea typeface="HY견고딕" pitchFamily="18" charset="-127"/>
              </a:rPr>
              <a:t>CCB</a:t>
            </a:r>
            <a:endParaRPr kumimoji="1" lang="en-US" altLang="ko-KR" sz="1200" dirty="0">
              <a:solidFill>
                <a:srgbClr val="FFFFFF"/>
              </a:solidFill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gray">
          <a:xfrm>
            <a:off x="0" y="0"/>
            <a:ext cx="1196975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gray">
          <a:xfrm rot="16248127" flipH="1">
            <a:off x="4393406" y="-3526631"/>
            <a:ext cx="358775" cy="9139238"/>
          </a:xfrm>
          <a:prstGeom prst="moon">
            <a:avLst>
              <a:gd name="adj" fmla="val 7106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340" name="Picture 52" descr="ball_man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8351838" y="219075"/>
            <a:ext cx="630237" cy="465138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420888"/>
            <a:ext cx="7288213" cy="1079500"/>
          </a:xfrm>
        </p:spPr>
        <p:txBody>
          <a:bodyPr/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框架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开发思考与实践</a:t>
            </a:r>
            <a:endParaRPr lang="en-US" altLang="ko-KR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949280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limodou@gmail.com</a:t>
            </a:r>
          </a:p>
          <a:p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2011-12-4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zh-CN" dirty="0" err="1" smtClean="0"/>
              <a:t>Uliweb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框架都提供了些什么（一）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核心功能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项目组织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启动处理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配置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URL Dispatch</a:t>
            </a:r>
          </a:p>
          <a:p>
            <a:pPr lvl="1"/>
            <a:r>
              <a:rPr lang="en-US" altLang="zh-CN" dirty="0" smtClean="0"/>
              <a:t>Request, Response</a:t>
            </a:r>
          </a:p>
          <a:p>
            <a:pPr lvl="1"/>
            <a:r>
              <a:rPr lang="en-US" altLang="zh-CN" dirty="0" smtClean="0"/>
              <a:t>View</a:t>
            </a:r>
          </a:p>
          <a:p>
            <a:pPr lvl="1"/>
            <a:r>
              <a:rPr lang="en-US" altLang="zh-CN" dirty="0" err="1" smtClean="0"/>
              <a:t>Wsgi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信号扩展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日志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框架都提供了些什么（二）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重要功能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Template</a:t>
            </a:r>
          </a:p>
          <a:p>
            <a:pPr lvl="1"/>
            <a:r>
              <a:rPr lang="en-US" altLang="zh-CN" dirty="0" smtClean="0"/>
              <a:t>Form</a:t>
            </a:r>
          </a:p>
          <a:p>
            <a:pPr lvl="1"/>
            <a:r>
              <a:rPr lang="en-US" altLang="zh-CN" dirty="0" smtClean="0"/>
              <a:t>ORM</a:t>
            </a:r>
          </a:p>
          <a:p>
            <a:pPr lvl="1"/>
            <a:r>
              <a:rPr lang="en-US" altLang="zh-CN" dirty="0" smtClean="0"/>
              <a:t>I18n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Session</a:t>
            </a:r>
          </a:p>
          <a:p>
            <a:pPr lvl="1"/>
            <a:r>
              <a:rPr lang="en-US" altLang="zh-CN" dirty="0" smtClean="0"/>
              <a:t>Cache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命令行</a:t>
            </a:r>
            <a:r>
              <a:rPr lang="zh-CN" altLang="en-US" dirty="0" smtClean="0"/>
              <a:t>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管理工具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</a:t>
            </a:r>
            <a:r>
              <a:rPr lang="zh-CN" altLang="en-US" dirty="0" smtClean="0"/>
              <a:t>认证，</a:t>
            </a:r>
            <a:r>
              <a:rPr lang="zh-CN" altLang="en-US" dirty="0" smtClean="0"/>
              <a:t>权限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中间</a:t>
            </a:r>
            <a:r>
              <a:rPr lang="zh-CN" altLang="en-US" dirty="0" smtClean="0"/>
              <a:t>件（</a:t>
            </a:r>
            <a:r>
              <a:rPr lang="en-US" altLang="zh-CN" dirty="0" smtClean="0"/>
              <a:t>Middleware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常见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框架都提供了些什么</a:t>
            </a:r>
            <a:r>
              <a:rPr lang="zh-CN" altLang="en-US" dirty="0" smtClean="0"/>
              <a:t>（三）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其它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XMLRPC, Web Service, </a:t>
            </a:r>
            <a:r>
              <a:rPr lang="en-US" altLang="zh-CN" dirty="0" smtClean="0"/>
              <a:t>API</a:t>
            </a:r>
          </a:p>
          <a:p>
            <a:pPr lvl="1"/>
            <a:r>
              <a:rPr lang="en-US" altLang="zh-CN" dirty="0" smtClean="0"/>
              <a:t>RSS </a:t>
            </a:r>
            <a:r>
              <a:rPr lang="en-US" altLang="zh-CN" dirty="0" smtClean="0"/>
              <a:t>Feed</a:t>
            </a:r>
          </a:p>
          <a:p>
            <a:pPr lvl="1"/>
            <a:r>
              <a:rPr lang="zh-CN" altLang="en-US" dirty="0" smtClean="0"/>
              <a:t>邮件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地图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Ajax</a:t>
            </a:r>
            <a:r>
              <a:rPr lang="zh-CN" altLang="en-US" dirty="0" smtClean="0"/>
              <a:t>支持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业务组件，如：论坛、</a:t>
            </a:r>
            <a:r>
              <a:rPr lang="en-US" altLang="zh-CN" dirty="0" smtClean="0"/>
              <a:t>Blog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如何学习一个框架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把握住核心</a:t>
            </a:r>
            <a:endParaRPr lang="en-US" altLang="zh-CN" dirty="0" smtClean="0"/>
          </a:p>
          <a:p>
            <a:r>
              <a:rPr lang="zh-CN" altLang="en-US" dirty="0" smtClean="0"/>
              <a:t>了解设计</a:t>
            </a:r>
            <a:r>
              <a:rPr lang="zh-CN" altLang="en-US" dirty="0" smtClean="0"/>
              <a:t>理</a:t>
            </a:r>
            <a:r>
              <a:rPr lang="zh-CN" altLang="en-US" dirty="0" smtClean="0"/>
              <a:t>念</a:t>
            </a:r>
            <a:endParaRPr lang="en-US" altLang="zh-CN" dirty="0" smtClean="0"/>
          </a:p>
          <a:p>
            <a:r>
              <a:rPr lang="zh-CN" altLang="en-US" dirty="0" smtClean="0"/>
              <a:t>根据已有的经验，把感兴趣的内容深入下去</a:t>
            </a:r>
            <a:endParaRPr lang="en-US" altLang="zh-CN" dirty="0" smtClean="0"/>
          </a:p>
          <a:p>
            <a:r>
              <a:rPr lang="zh-CN" altLang="en-US" dirty="0" smtClean="0"/>
              <a:t>分析相同点，比较不同点</a:t>
            </a:r>
            <a:endParaRPr lang="en-US" altLang="zh-CN" dirty="0" smtClean="0"/>
          </a:p>
          <a:p>
            <a:r>
              <a:rPr lang="zh-CN" altLang="en-US" dirty="0" smtClean="0"/>
              <a:t>不断实践，甚至自行创建框架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Uliweb</a:t>
            </a:r>
            <a:r>
              <a:rPr lang="zh-CN" altLang="en-US" dirty="0" smtClean="0"/>
              <a:t>的实践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08</a:t>
            </a:r>
            <a:r>
              <a:rPr lang="zh-CN" altLang="en-US" dirty="0" smtClean="0"/>
              <a:t>年开始开发</a:t>
            </a:r>
            <a:endParaRPr lang="en-US" altLang="zh-CN" dirty="0" smtClean="0"/>
          </a:p>
          <a:p>
            <a:r>
              <a:rPr lang="zh-CN" altLang="en-US" dirty="0" smtClean="0"/>
              <a:t>目前最新的是</a:t>
            </a:r>
            <a:r>
              <a:rPr lang="en-US" altLang="zh-CN" dirty="0" smtClean="0"/>
              <a:t>0.0.1</a:t>
            </a:r>
            <a:r>
              <a:rPr lang="zh-CN" altLang="en-US" dirty="0" smtClean="0"/>
              <a:t>版</a:t>
            </a:r>
            <a:endParaRPr lang="en-US" altLang="zh-CN" dirty="0" smtClean="0"/>
          </a:p>
          <a:p>
            <a:r>
              <a:rPr lang="zh-CN" altLang="en-US" dirty="0" smtClean="0"/>
              <a:t>开发人员</a:t>
            </a:r>
            <a:r>
              <a:rPr lang="en-US" altLang="zh-CN" dirty="0" smtClean="0"/>
              <a:t>1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r>
              <a:rPr lang="zh-CN" altLang="en-US" dirty="0" smtClean="0"/>
              <a:t>目标：全功能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</a:t>
            </a:r>
            <a:endParaRPr lang="en-US" altLang="zh-CN" dirty="0" smtClean="0"/>
          </a:p>
          <a:p>
            <a:r>
              <a:rPr lang="zh-CN" altLang="en-US" dirty="0" smtClean="0"/>
              <a:t>设计原则：使用简单，重点在复用及配置化，方便扩展和替</a:t>
            </a:r>
            <a:r>
              <a:rPr lang="zh-CN" altLang="en-US" dirty="0" smtClean="0"/>
              <a:t>換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pyc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-20549664"/>
            <a:ext cx="7458647" cy="1851374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cn.pycon.org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70647 L -0.02188 3.157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Uliweb</a:t>
            </a:r>
            <a:r>
              <a:rPr lang="zh-CN" altLang="en-US" dirty="0" smtClean="0"/>
              <a:t>的部署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支持标准的</a:t>
            </a:r>
            <a:r>
              <a:rPr lang="en-US" altLang="zh-CN" dirty="0" err="1" smtClean="0"/>
              <a:t>wsgi</a:t>
            </a:r>
            <a:r>
              <a:rPr lang="zh-CN" altLang="en-US" dirty="0" smtClean="0"/>
              <a:t>部署方式</a:t>
            </a:r>
            <a:endParaRPr lang="en-US" altLang="zh-CN" dirty="0" smtClean="0"/>
          </a:p>
          <a:p>
            <a:r>
              <a:rPr lang="zh-CN" altLang="en-US" dirty="0" smtClean="0"/>
              <a:t>目前尝试过在</a:t>
            </a:r>
            <a:r>
              <a:rPr lang="en-US" altLang="zh-CN" dirty="0" err="1" smtClean="0"/>
              <a:t>dotcloud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sae</a:t>
            </a:r>
            <a:r>
              <a:rPr lang="zh-CN" altLang="en-US" dirty="0" smtClean="0"/>
              <a:t>上部署，针对不同的环境分别提供相关的支持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Uliweb</a:t>
            </a:r>
            <a:r>
              <a:rPr lang="zh-CN" altLang="en-US" dirty="0" smtClean="0"/>
              <a:t>的简单介绍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350" y="1314450"/>
            <a:ext cx="7201098" cy="4953000"/>
          </a:xfrm>
        </p:spPr>
        <p:txBody>
          <a:bodyPr/>
          <a:lstStyle/>
          <a:p>
            <a:r>
              <a:rPr lang="zh-CN" altLang="en-US" dirty="0" smtClean="0"/>
              <a:t>把我对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开发的理解及积累的一些经验通过框架形式固化下来，就形成了</a:t>
            </a:r>
            <a:r>
              <a:rPr lang="en-US" altLang="zh-CN" dirty="0" err="1" smtClean="0"/>
              <a:t>Uliweb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MVT(Model, View, Template)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r>
              <a:rPr lang="en-US" altLang="zh-CN" dirty="0" smtClean="0"/>
              <a:t>APP</a:t>
            </a:r>
            <a:r>
              <a:rPr lang="zh-CN" altLang="en-US" dirty="0" smtClean="0"/>
              <a:t>方式的项目管理</a:t>
            </a:r>
            <a:endParaRPr lang="en-US" altLang="zh-CN" dirty="0" smtClean="0"/>
          </a:p>
          <a:p>
            <a:r>
              <a:rPr lang="zh-CN" altLang="en-US" dirty="0" smtClean="0"/>
              <a:t>提供常见的功能，如：</a:t>
            </a:r>
            <a:r>
              <a:rPr lang="en-US" altLang="zh-CN" dirty="0" smtClean="0"/>
              <a:t>URL Dispatch, ORM, Template, View(Function or Class based), I18N, Mail, </a:t>
            </a:r>
            <a:r>
              <a:rPr lang="zh-CN" altLang="en-US" dirty="0" smtClean="0"/>
              <a:t>静态文件支持</a:t>
            </a:r>
            <a:r>
              <a:rPr lang="en-US" altLang="zh-CN" dirty="0" smtClean="0"/>
              <a:t>, Form, </a:t>
            </a:r>
            <a:r>
              <a:rPr lang="zh-CN" altLang="en-US" dirty="0" smtClean="0"/>
              <a:t>文件上传下载</a:t>
            </a:r>
            <a:r>
              <a:rPr lang="en-US" altLang="zh-CN" dirty="0" smtClean="0"/>
              <a:t>, Session, Cache</a:t>
            </a:r>
          </a:p>
          <a:p>
            <a:r>
              <a:rPr lang="zh-CN" altLang="en-US" dirty="0" smtClean="0"/>
              <a:t>提供命令行</a:t>
            </a:r>
            <a:r>
              <a:rPr lang="zh-CN" altLang="en-US" dirty="0" smtClean="0"/>
              <a:t>工具</a:t>
            </a:r>
            <a:endParaRPr lang="en-US" altLang="zh-CN" dirty="0" smtClean="0"/>
          </a:p>
          <a:p>
            <a:r>
              <a:rPr lang="zh-CN" altLang="en-US" dirty="0" smtClean="0"/>
              <a:t>使用外部的核心组件：</a:t>
            </a:r>
            <a:r>
              <a:rPr lang="en-US" altLang="zh-CN" dirty="0" err="1" smtClean="0"/>
              <a:t>werkzeug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sqlalchemy</a:t>
            </a:r>
            <a:endParaRPr lang="en-US" altLang="zh-CN" dirty="0" smtClean="0"/>
          </a:p>
          <a:p>
            <a:r>
              <a:rPr lang="en-US" altLang="zh-CN" dirty="0" smtClean="0"/>
              <a:t>Plugs</a:t>
            </a:r>
            <a:r>
              <a:rPr lang="zh-CN" altLang="en-US" dirty="0" smtClean="0"/>
              <a:t>项目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最简单的</a:t>
            </a:r>
            <a:r>
              <a:rPr lang="en-US" altLang="zh-CN" dirty="0" smtClean="0"/>
              <a:t>Hello, world</a:t>
            </a:r>
            <a:r>
              <a:rPr lang="zh-CN" altLang="en-US" dirty="0" smtClean="0"/>
              <a:t>程序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easy_install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uliweb</a:t>
            </a:r>
            <a:r>
              <a:rPr lang="en-US" altLang="zh-CN" dirty="0" smtClean="0"/>
              <a:t>==0.0.1a6</a:t>
            </a:r>
          </a:p>
          <a:p>
            <a:r>
              <a:rPr lang="en-US" altLang="zh-CN" dirty="0" err="1" smtClean="0"/>
              <a:t>uliweb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makeproject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uliwebproject</a:t>
            </a:r>
            <a:endParaRPr lang="en-US" altLang="zh-CN" dirty="0" smtClean="0"/>
          </a:p>
          <a:p>
            <a:r>
              <a:rPr lang="en-US" altLang="zh-CN" dirty="0" err="1" smtClean="0"/>
              <a:t>cd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uliwebproject</a:t>
            </a:r>
            <a:endParaRPr lang="en-US" altLang="zh-CN" dirty="0" smtClean="0"/>
          </a:p>
          <a:p>
            <a:r>
              <a:rPr lang="en-US" altLang="zh-CN" dirty="0" err="1" smtClean="0"/>
              <a:t>uliweb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makeapp</a:t>
            </a:r>
            <a:r>
              <a:rPr lang="en-US" altLang="zh-CN" dirty="0" smtClean="0"/>
              <a:t> Hello</a:t>
            </a:r>
          </a:p>
          <a:p>
            <a:r>
              <a:rPr lang="en-US" altLang="zh-CN" dirty="0" err="1" smtClean="0"/>
              <a:t>uliweb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runserver</a:t>
            </a:r>
            <a:endParaRPr lang="en-US" altLang="zh-CN" dirty="0" smtClean="0"/>
          </a:p>
          <a:p>
            <a:r>
              <a:rPr lang="en-US" altLang="zh-CN" dirty="0" smtClean="0"/>
              <a:t>http://localhost:8000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#coding=utf-8</a:t>
            </a:r>
          </a:p>
          <a:p>
            <a:pPr>
              <a:buNone/>
            </a:pPr>
            <a:r>
              <a:rPr lang="en-US" altLang="zh-CN" dirty="0" smtClean="0"/>
              <a:t>from </a:t>
            </a:r>
            <a:r>
              <a:rPr lang="en-US" altLang="zh-CN" dirty="0" err="1" smtClean="0"/>
              <a:t>uliweb</a:t>
            </a:r>
            <a:r>
              <a:rPr lang="en-US" altLang="zh-CN" dirty="0" smtClean="0"/>
              <a:t> import expose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@expose('/')</a:t>
            </a:r>
          </a:p>
          <a:p>
            <a:pPr>
              <a:buNone/>
            </a:pPr>
            <a:r>
              <a:rPr lang="en-US" altLang="zh-CN" dirty="0" smtClean="0"/>
              <a:t>def index():</a:t>
            </a:r>
          </a:p>
          <a:p>
            <a:pPr>
              <a:buNone/>
            </a:pPr>
            <a:r>
              <a:rPr lang="en-US" altLang="zh-CN" dirty="0" smtClean="0"/>
              <a:t>    return '&lt;h1&gt;Hello, </a:t>
            </a:r>
            <a:r>
              <a:rPr lang="en-US" altLang="zh-CN" dirty="0" err="1" smtClean="0"/>
              <a:t>Uliweb</a:t>
            </a:r>
            <a:r>
              <a:rPr lang="en-US" altLang="zh-CN" dirty="0" smtClean="0"/>
              <a:t>&lt;/h1&gt;'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2000</a:t>
            </a:r>
            <a:r>
              <a:rPr lang="zh-CN" altLang="en-US" dirty="0" smtClean="0"/>
              <a:t>年开始学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，从</a:t>
            </a:r>
            <a:r>
              <a:rPr lang="en-US" altLang="zh-CN" dirty="0" err="1" smtClean="0"/>
              <a:t>Zope</a:t>
            </a:r>
            <a:r>
              <a:rPr lang="zh-CN" altLang="en-US" dirty="0" smtClean="0"/>
              <a:t>入手</a:t>
            </a:r>
            <a:endParaRPr lang="en-US" altLang="zh-CN" dirty="0" smtClean="0"/>
          </a:p>
          <a:p>
            <a:r>
              <a:rPr lang="en-US" altLang="zh-CN" dirty="0" smtClean="0"/>
              <a:t>2001</a:t>
            </a:r>
            <a:r>
              <a:rPr lang="zh-CN" altLang="en-US" dirty="0" smtClean="0"/>
              <a:t>年担任过</a:t>
            </a:r>
            <a:r>
              <a:rPr lang="en-US" altLang="zh-CN" dirty="0" smtClean="0"/>
              <a:t>LinuxForum.net</a:t>
            </a:r>
            <a:r>
              <a:rPr lang="zh-CN" altLang="en-US" dirty="0" smtClean="0"/>
              <a:t>论坛的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版发起人及版主</a:t>
            </a:r>
            <a:endParaRPr lang="en-US" altLang="zh-CN" dirty="0" smtClean="0"/>
          </a:p>
          <a:p>
            <a:r>
              <a:rPr lang="en-US" altLang="zh-CN" dirty="0" smtClean="0"/>
              <a:t>2004</a:t>
            </a:r>
            <a:r>
              <a:rPr lang="zh-CN" altLang="en-US" dirty="0" smtClean="0"/>
              <a:t>年参与</a:t>
            </a:r>
            <a:r>
              <a:rPr lang="en-US" altLang="zh-CN" dirty="0" smtClean="0"/>
              <a:t>HD</a:t>
            </a:r>
            <a:r>
              <a:rPr lang="zh-CN" altLang="en-US" dirty="0" smtClean="0"/>
              <a:t>创建啄木鸟社区创建，同年开始</a:t>
            </a:r>
            <a:r>
              <a:rPr lang="zh-CN" altLang="en-US" dirty="0" smtClean="0"/>
              <a:t>开发</a:t>
            </a:r>
            <a:r>
              <a:rPr lang="en-US" altLang="zh-CN" dirty="0" err="1" smtClean="0"/>
              <a:t>Ulipad</a:t>
            </a:r>
            <a:endParaRPr lang="en-US" altLang="zh-CN" dirty="0" smtClean="0"/>
          </a:p>
          <a:p>
            <a:r>
              <a:rPr lang="en-US" altLang="zh-CN" dirty="0" smtClean="0"/>
              <a:t>2005</a:t>
            </a:r>
            <a:r>
              <a:rPr lang="zh-CN" altLang="en-US" dirty="0" smtClean="0"/>
              <a:t>年参与</a:t>
            </a:r>
            <a:r>
              <a:rPr lang="en-US" altLang="zh-CN" dirty="0" smtClean="0"/>
              <a:t>CPUG</a:t>
            </a:r>
            <a:r>
              <a:rPr lang="zh-CN" altLang="en-US" dirty="0" smtClean="0"/>
              <a:t>成立，多次参与</a:t>
            </a:r>
            <a:r>
              <a:rPr lang="en-US" altLang="zh-CN" dirty="0" smtClean="0"/>
              <a:t>BPUG</a:t>
            </a:r>
            <a:r>
              <a:rPr lang="zh-CN" altLang="en-US" dirty="0" smtClean="0"/>
              <a:t>的会课</a:t>
            </a:r>
            <a:endParaRPr lang="en-US" altLang="zh-CN" dirty="0" smtClean="0"/>
          </a:p>
          <a:p>
            <a:r>
              <a:rPr lang="en-US" altLang="zh-CN" dirty="0" smtClean="0"/>
              <a:t>2005</a:t>
            </a:r>
            <a:r>
              <a:rPr lang="zh-CN" altLang="en-US" dirty="0" smtClean="0"/>
              <a:t>年编写过</a:t>
            </a:r>
            <a:r>
              <a:rPr lang="en-US" altLang="zh-CN" dirty="0" smtClean="0"/>
              <a:t>《</a:t>
            </a:r>
            <a:r>
              <a:rPr lang="en-US" altLang="zh-CN" dirty="0" err="1" smtClean="0"/>
              <a:t>Django</a:t>
            </a:r>
            <a:r>
              <a:rPr lang="en-US" altLang="zh-CN" dirty="0" smtClean="0"/>
              <a:t> step by step》</a:t>
            </a:r>
            <a:endParaRPr lang="en-US" altLang="zh-CN" dirty="0" smtClean="0"/>
          </a:p>
          <a:p>
            <a:r>
              <a:rPr lang="en-US" altLang="zh-CN" dirty="0" smtClean="0"/>
              <a:t>2008</a:t>
            </a:r>
            <a:r>
              <a:rPr lang="zh-CN" altLang="en-US" dirty="0" smtClean="0"/>
              <a:t>年开始开发</a:t>
            </a:r>
            <a:r>
              <a:rPr lang="en-US" altLang="zh-CN" dirty="0" err="1" smtClean="0"/>
              <a:t>Uliweb</a:t>
            </a:r>
            <a:endParaRPr lang="en-US" altLang="zh-CN" dirty="0" smtClean="0"/>
          </a:p>
          <a:p>
            <a:r>
              <a:rPr lang="zh-CN" altLang="en-US" dirty="0" smtClean="0"/>
              <a:t>写过很多技术博客，</a:t>
            </a:r>
            <a:r>
              <a:rPr lang="en-US" altLang="zh-CN" dirty="0" smtClean="0"/>
              <a:t>python-</a:t>
            </a:r>
            <a:r>
              <a:rPr lang="en-US" altLang="zh-CN" dirty="0" err="1" smtClean="0"/>
              <a:t>cn</a:t>
            </a:r>
            <a:r>
              <a:rPr lang="zh-CN" altLang="en-US" dirty="0" smtClean="0"/>
              <a:t>邮件列表的创建者，</a:t>
            </a:r>
            <a:r>
              <a:rPr lang="zh-CN" altLang="en-US" dirty="0" smtClean="0"/>
              <a:t>参与</a:t>
            </a:r>
            <a:r>
              <a:rPr lang="zh-CN" altLang="en-US" dirty="0" smtClean="0"/>
              <a:t>以及创建</a:t>
            </a:r>
            <a:r>
              <a:rPr lang="zh-CN" altLang="en-US" dirty="0" smtClean="0"/>
              <a:t>过</a:t>
            </a:r>
            <a:r>
              <a:rPr lang="zh-CN" altLang="en-US" dirty="0" smtClean="0"/>
              <a:t>一些开源项目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</a:t>
            </a:r>
            <a:r>
              <a:rPr lang="zh-CN" altLang="en-US" dirty="0" smtClean="0"/>
              <a:t>形式的组织结构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最小的开发单位是</a:t>
            </a:r>
            <a:r>
              <a:rPr lang="en-US" altLang="zh-CN" dirty="0" smtClean="0"/>
              <a:t>app</a:t>
            </a:r>
          </a:p>
          <a:p>
            <a:pPr lvl="1"/>
            <a:r>
              <a:rPr lang="zh-CN" altLang="en-US" dirty="0" smtClean="0"/>
              <a:t>它可以是任意可复用的内容，如：静态文件，模板，</a:t>
            </a:r>
            <a:r>
              <a:rPr lang="en-US" altLang="zh-CN" dirty="0" smtClean="0"/>
              <a:t>Views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Models, Forms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smtClean="0"/>
              <a:t>app</a:t>
            </a:r>
            <a:r>
              <a:rPr lang="zh-CN" altLang="en-US" dirty="0" smtClean="0"/>
              <a:t>是功能相对独立，资源独立，如：</a:t>
            </a:r>
            <a:r>
              <a:rPr lang="en-US" altLang="zh-CN" dirty="0" smtClean="0"/>
              <a:t>/static, settings.ini</a:t>
            </a:r>
          </a:p>
          <a:p>
            <a:r>
              <a:rPr lang="zh-CN" altLang="en-US" dirty="0" smtClean="0"/>
              <a:t>提供</a:t>
            </a:r>
            <a:r>
              <a:rPr lang="en-US" altLang="zh-CN" dirty="0" smtClean="0"/>
              <a:t>app</a:t>
            </a:r>
            <a:r>
              <a:rPr lang="zh-CN" altLang="en-US" dirty="0" smtClean="0"/>
              <a:t>的依赖定义，使得引用相对简单</a:t>
            </a:r>
            <a:endParaRPr lang="en-US" altLang="zh-CN" dirty="0" smtClean="0"/>
          </a:p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复用比较简单，基本上是自包含的，并且</a:t>
            </a:r>
            <a:r>
              <a:rPr lang="en-US" altLang="zh-CN" dirty="0" smtClean="0"/>
              <a:t>app</a:t>
            </a:r>
            <a:r>
              <a:rPr lang="zh-CN" altLang="en-US" dirty="0" smtClean="0"/>
              <a:t>下的</a:t>
            </a:r>
            <a:r>
              <a:rPr lang="en-US" altLang="zh-CN" dirty="0" smtClean="0"/>
              <a:t>settings.ini</a:t>
            </a:r>
            <a:r>
              <a:rPr lang="zh-CN" altLang="en-US" dirty="0" smtClean="0"/>
              <a:t>提供缺省配置信息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典型的目录结构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project/</a:t>
            </a:r>
          </a:p>
          <a:p>
            <a:pPr>
              <a:buNone/>
            </a:pPr>
            <a:r>
              <a:rPr lang="en-US" altLang="zh-CN" dirty="0" smtClean="0"/>
              <a:t>    apps/</a:t>
            </a:r>
          </a:p>
          <a:p>
            <a:pPr>
              <a:buNone/>
            </a:pPr>
            <a:r>
              <a:rPr lang="en-US" altLang="zh-CN" dirty="0" smtClean="0"/>
              <a:t>        settings.ini</a:t>
            </a:r>
          </a:p>
          <a:p>
            <a:pPr>
              <a:buNone/>
            </a:pPr>
            <a:r>
              <a:rPr lang="en-US" altLang="zh-CN" dirty="0" smtClean="0"/>
              <a:t>        app1/</a:t>
            </a:r>
          </a:p>
          <a:p>
            <a:pPr>
              <a:buNone/>
            </a:pPr>
            <a:r>
              <a:rPr lang="en-US" altLang="zh-CN" dirty="0" smtClean="0"/>
              <a:t>            templates/</a:t>
            </a:r>
          </a:p>
          <a:p>
            <a:pPr>
              <a:buNone/>
            </a:pPr>
            <a:r>
              <a:rPr lang="en-US" altLang="zh-CN" dirty="0" smtClean="0"/>
              <a:t>            static/</a:t>
            </a:r>
          </a:p>
          <a:p>
            <a:pPr>
              <a:buNone/>
            </a:pPr>
            <a:r>
              <a:rPr lang="en-US" altLang="zh-CN" dirty="0" smtClean="0"/>
              <a:t>            views.py</a:t>
            </a:r>
          </a:p>
          <a:p>
            <a:pPr>
              <a:buNone/>
            </a:pPr>
            <a:r>
              <a:rPr lang="en-US" altLang="zh-CN" dirty="0" smtClean="0"/>
              <a:t>            models.py</a:t>
            </a:r>
          </a:p>
          <a:p>
            <a:pPr>
              <a:buNone/>
            </a:pPr>
            <a:r>
              <a:rPr lang="en-US" altLang="zh-CN" dirty="0" smtClean="0"/>
              <a:t>            settings.ini</a:t>
            </a:r>
          </a:p>
          <a:p>
            <a:pPr>
              <a:buNone/>
            </a:pPr>
            <a:r>
              <a:rPr lang="en-US" altLang="zh-CN" dirty="0" smtClean="0"/>
              <a:t>        app2/</a:t>
            </a:r>
          </a:p>
          <a:p>
            <a:pPr>
              <a:buNone/>
            </a:pPr>
            <a:r>
              <a:rPr lang="en-US" altLang="zh-CN" dirty="0" smtClean="0"/>
              <a:t>    wsgi_handler.py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Python</a:t>
            </a:r>
            <a:r>
              <a:rPr lang="zh-CN" altLang="en-US" dirty="0" smtClean="0"/>
              <a:t>语法的</a:t>
            </a:r>
            <a:r>
              <a:rPr lang="en-US" altLang="zh-CN" dirty="0" err="1" smtClean="0"/>
              <a:t>ini</a:t>
            </a:r>
            <a:r>
              <a:rPr lang="zh-CN" altLang="en-US" dirty="0" smtClean="0"/>
              <a:t>配置文件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采用文本形式的配置文件</a:t>
            </a:r>
            <a:endParaRPr lang="en-US" altLang="zh-CN" dirty="0" smtClean="0"/>
          </a:p>
          <a:p>
            <a:r>
              <a:rPr lang="zh-CN" altLang="en-US" dirty="0" smtClean="0"/>
              <a:t>基本样式为：</a:t>
            </a: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[GLOBAL]</a:t>
            </a:r>
          </a:p>
          <a:p>
            <a:pPr lvl="1">
              <a:buNone/>
            </a:pPr>
            <a:r>
              <a:rPr lang="en-US" altLang="zh-CN" dirty="0" smtClean="0"/>
              <a:t>INSTALLED_APPS = [</a:t>
            </a:r>
          </a:p>
          <a:p>
            <a:pPr lvl="1">
              <a:buNone/>
            </a:pPr>
            <a:r>
              <a:rPr lang="en-US" altLang="zh-CN" dirty="0" smtClean="0"/>
              <a:t>   ‘</a:t>
            </a:r>
            <a:r>
              <a:rPr lang="en-US" altLang="zh-CN" dirty="0" err="1" smtClean="0"/>
              <a:t>uliweb.contrib.orm</a:t>
            </a:r>
            <a:r>
              <a:rPr lang="en-US" altLang="zh-CN" dirty="0" smtClean="0"/>
              <a:t>’</a:t>
            </a:r>
          </a:p>
          <a:p>
            <a:pPr lvl="1">
              <a:buNone/>
            </a:pPr>
            <a:r>
              <a:rPr lang="en-US" altLang="zh-CN" dirty="0" smtClean="0"/>
              <a:t>]</a:t>
            </a:r>
          </a:p>
          <a:p>
            <a:r>
              <a:rPr lang="zh-CN" altLang="en-US" dirty="0" smtClean="0"/>
              <a:t>重名变量的处理（可变的自动合并，不可变的替換）</a:t>
            </a:r>
            <a:endParaRPr lang="en-US" altLang="zh-CN" dirty="0" smtClean="0"/>
          </a:p>
          <a:p>
            <a:r>
              <a:rPr lang="en-US" altLang="zh-CN" dirty="0" smtClean="0"/>
              <a:t>&lt;= </a:t>
            </a:r>
            <a:r>
              <a:rPr lang="zh-CN" altLang="en-US" dirty="0" smtClean="0"/>
              <a:t>强制替換</a:t>
            </a:r>
            <a:endParaRPr lang="en-US" altLang="zh-CN" dirty="0" smtClean="0"/>
          </a:p>
          <a:p>
            <a:r>
              <a:rPr lang="en-US" altLang="zh-CN" dirty="0" smtClean="0"/>
              <a:t>Include </a:t>
            </a:r>
            <a:r>
              <a:rPr lang="zh-CN" altLang="en-US" dirty="0" smtClean="0"/>
              <a:t>外部配置文件</a:t>
            </a:r>
            <a:endParaRPr lang="en-US" altLang="zh-CN" dirty="0" smtClean="0"/>
          </a:p>
          <a:p>
            <a:r>
              <a:rPr lang="en-US" altLang="zh-CN" dirty="0" smtClean="0"/>
              <a:t>Settings.ini</a:t>
            </a:r>
            <a:r>
              <a:rPr lang="zh-CN" altLang="en-US" dirty="0" smtClean="0"/>
              <a:t>处理顺序：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Default_settings.ini, app/settings.ini, project/settings.ini, project/local_settings.ini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功能配置</a:t>
            </a:r>
            <a:r>
              <a:rPr lang="en-US" altLang="zh-CN" dirty="0" smtClean="0"/>
              <a:t>-</a:t>
            </a:r>
            <a:r>
              <a:rPr lang="zh-CN" altLang="en-US" dirty="0" smtClean="0"/>
              <a:t>可替換，减少</a:t>
            </a:r>
            <a:r>
              <a:rPr lang="en-US" altLang="zh-CN" b="0" dirty="0" err="1" smtClean="0"/>
              <a:t>HardCoding</a:t>
            </a:r>
            <a:endParaRPr lang="zh-CN" alt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</a:p>
          <a:p>
            <a:pPr lvl="1">
              <a:buNone/>
            </a:pPr>
            <a:r>
              <a:rPr lang="en-US" altLang="zh-CN" dirty="0" smtClean="0"/>
              <a:t>[EXPOSES]</a:t>
            </a:r>
          </a:p>
          <a:p>
            <a:pPr lvl="1">
              <a:buNone/>
            </a:pPr>
            <a:r>
              <a:rPr lang="en-US" altLang="zh-CN" dirty="0" smtClean="0"/>
              <a:t>login = '/login', '</a:t>
            </a:r>
            <a:r>
              <a:rPr lang="en-US" altLang="zh-CN" dirty="0" err="1" smtClean="0"/>
              <a:t>uliweb.contrib.auth.views.login</a:t>
            </a:r>
            <a:r>
              <a:rPr lang="en-US" altLang="zh-CN" dirty="0" smtClean="0"/>
              <a:t>'</a:t>
            </a:r>
          </a:p>
          <a:p>
            <a:r>
              <a:rPr lang="en-US" altLang="zh-CN" dirty="0" smtClean="0"/>
              <a:t>Signal</a:t>
            </a:r>
          </a:p>
          <a:p>
            <a:pPr lvl="1">
              <a:buNone/>
            </a:pPr>
            <a:r>
              <a:rPr lang="en-US" altLang="zh-CN" dirty="0" smtClean="0"/>
              <a:t>[BINDS]</a:t>
            </a:r>
          </a:p>
          <a:p>
            <a:pPr lvl="1">
              <a:buNone/>
            </a:pPr>
            <a:r>
              <a:rPr lang="en-US" altLang="zh-CN" dirty="0" err="1" smtClean="0"/>
              <a:t>audit.post_save</a:t>
            </a:r>
            <a:r>
              <a:rPr lang="en-US" altLang="zh-CN" dirty="0" smtClean="0"/>
              <a:t> = ‘</a:t>
            </a:r>
            <a:r>
              <a:rPr lang="en-US" altLang="zh-CN" dirty="0" err="1" smtClean="0"/>
              <a:t>post_save</a:t>
            </a:r>
            <a:r>
              <a:rPr lang="zh-CN" altLang="en-US" dirty="0" smtClean="0"/>
              <a:t>’</a:t>
            </a:r>
            <a:endParaRPr lang="en-US" altLang="zh-CN" dirty="0" smtClean="0"/>
          </a:p>
          <a:p>
            <a:r>
              <a:rPr lang="en-US" altLang="zh-CN" dirty="0" smtClean="0"/>
              <a:t>FUNCTIONS</a:t>
            </a:r>
          </a:p>
          <a:p>
            <a:pPr lvl="1">
              <a:buNone/>
            </a:pPr>
            <a:r>
              <a:rPr lang="en-US" altLang="zh-CN" dirty="0" smtClean="0"/>
              <a:t>[FUNCTIONS] </a:t>
            </a:r>
          </a:p>
          <a:p>
            <a:pPr lvl="1">
              <a:buNone/>
            </a:pPr>
            <a:r>
              <a:rPr lang="en-US" altLang="zh-CN" dirty="0" smtClean="0"/>
              <a:t>flash = '</a:t>
            </a:r>
            <a:r>
              <a:rPr lang="en-US" altLang="zh-CN" dirty="0" err="1" smtClean="0"/>
              <a:t>uliweb.contrib.flashmessage.flash</a:t>
            </a:r>
            <a:r>
              <a:rPr lang="en-US" altLang="zh-CN" dirty="0" smtClean="0"/>
              <a:t>‘</a:t>
            </a:r>
          </a:p>
          <a:p>
            <a:pPr lvl="1">
              <a:buNone/>
            </a:pP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from </a:t>
            </a:r>
            <a:r>
              <a:rPr lang="en-US" altLang="zh-CN" dirty="0" err="1" smtClean="0"/>
              <a:t>uliweb</a:t>
            </a:r>
            <a:r>
              <a:rPr lang="en-US" altLang="zh-CN" dirty="0" smtClean="0"/>
              <a:t> import functions</a:t>
            </a:r>
          </a:p>
          <a:p>
            <a:pPr lvl="1">
              <a:buNone/>
            </a:pPr>
            <a:r>
              <a:rPr lang="en-US" altLang="zh-CN" dirty="0" err="1" smtClean="0"/>
              <a:t>functions.flash</a:t>
            </a:r>
            <a:r>
              <a:rPr lang="en-US" altLang="zh-CN" dirty="0" smtClean="0"/>
              <a:t>(‘message’)</a:t>
            </a:r>
          </a:p>
          <a:p>
            <a:r>
              <a:rPr lang="en-US" altLang="zh-CN" dirty="0" smtClean="0"/>
              <a:t>DECORATORS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Class-Based 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620688"/>
            <a:ext cx="7740650" cy="4953000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@expose('/user')</a:t>
            </a:r>
          </a:p>
          <a:p>
            <a:pPr>
              <a:buNone/>
            </a:pPr>
            <a:r>
              <a:rPr lang="en-US" altLang="zh-CN" sz="1600" dirty="0" smtClean="0"/>
              <a:t>class </a:t>
            </a:r>
            <a:r>
              <a:rPr lang="en-US" altLang="zh-CN" sz="1600" dirty="0" err="1" smtClean="0"/>
              <a:t>UserView</a:t>
            </a:r>
            <a:r>
              <a:rPr lang="en-US" altLang="zh-CN" sz="1600" dirty="0" smtClean="0"/>
              <a:t>(object):</a:t>
            </a:r>
          </a:p>
          <a:p>
            <a:pPr>
              <a:buNone/>
            </a:pPr>
            <a:r>
              <a:rPr lang="en-US" altLang="zh-CN" sz="1600" dirty="0" smtClean="0"/>
              <a:t>    def __begin__(self):</a:t>
            </a:r>
          </a:p>
          <a:p>
            <a:pPr>
              <a:buNone/>
            </a:pPr>
            <a:r>
              <a:rPr lang="en-US" altLang="zh-CN" sz="1600" dirty="0" smtClean="0"/>
              <a:t>        if not </a:t>
            </a:r>
            <a:r>
              <a:rPr lang="en-US" altLang="zh-CN" sz="1600" dirty="0" err="1" smtClean="0"/>
              <a:t>request.user</a:t>
            </a:r>
            <a:r>
              <a:rPr lang="en-US" altLang="zh-CN" sz="1600" dirty="0" smtClean="0"/>
              <a:t>:</a:t>
            </a:r>
          </a:p>
          <a:p>
            <a:pPr>
              <a:buNone/>
            </a:pPr>
            <a:r>
              <a:rPr lang="en-US" altLang="zh-CN" sz="1600" dirty="0" smtClean="0"/>
              <a:t>            return redirect('/</a:t>
            </a:r>
            <a:r>
              <a:rPr lang="en-US" altLang="zh-CN" sz="1600" dirty="0" err="1" smtClean="0"/>
              <a:t>login?next</a:t>
            </a:r>
            <a:r>
              <a:rPr lang="en-US" altLang="zh-CN" sz="1600" dirty="0" smtClean="0"/>
              <a:t>=%s' % </a:t>
            </a:r>
            <a:r>
              <a:rPr lang="en-US" altLang="zh-CN" sz="1600" dirty="0" err="1" smtClean="0"/>
              <a:t>request.path</a:t>
            </a:r>
            <a:r>
              <a:rPr lang="en-US" altLang="zh-CN" sz="1600" dirty="0" smtClean="0"/>
              <a:t>)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@expose('/login')</a:t>
            </a:r>
          </a:p>
          <a:p>
            <a:pPr>
              <a:buNone/>
            </a:pPr>
            <a:r>
              <a:rPr lang="en-US" altLang="zh-CN" sz="1600" dirty="0" smtClean="0"/>
              <a:t>    def login(self):</a:t>
            </a:r>
          </a:p>
          <a:p>
            <a:pPr>
              <a:buNone/>
            </a:pPr>
            <a:r>
              <a:rPr lang="en-US" altLang="zh-CN" sz="1600" dirty="0" smtClean="0"/>
              <a:t>        #login process</a:t>
            </a:r>
          </a:p>
          <a:p>
            <a:pPr>
              <a:buNone/>
            </a:pPr>
            <a:r>
              <a:rPr lang="en-US" altLang="zh-CN" sz="1600" dirty="0" smtClean="0"/>
              <a:t>        #URL = /login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def register(self, name):</a:t>
            </a:r>
          </a:p>
          <a:p>
            <a:pPr>
              <a:buNone/>
            </a:pPr>
            <a:r>
              <a:rPr lang="en-US" altLang="zh-CN" sz="1600" dirty="0" smtClean="0"/>
              <a:t>        #register process</a:t>
            </a:r>
          </a:p>
          <a:p>
            <a:pPr>
              <a:buNone/>
            </a:pPr>
            <a:r>
              <a:rPr lang="en-US" altLang="zh-CN" sz="1600" dirty="0" smtClean="0"/>
              <a:t>        #URL = /user/register/&lt;name&gt;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@expose('')</a:t>
            </a:r>
          </a:p>
          <a:p>
            <a:pPr>
              <a:buNone/>
            </a:pPr>
            <a:r>
              <a:rPr lang="en-US" altLang="zh-CN" sz="1600" dirty="0" smtClean="0"/>
              <a:t>    def list(self):</a:t>
            </a:r>
          </a:p>
          <a:p>
            <a:pPr>
              <a:buNone/>
            </a:pPr>
            <a:r>
              <a:rPr lang="en-US" altLang="zh-CN" sz="1600" dirty="0" smtClean="0"/>
              <a:t>        #URL = /user here '' will just user </a:t>
            </a:r>
            <a:r>
              <a:rPr lang="en-US" altLang="zh-CN" sz="1600" dirty="0" err="1" smtClean="0"/>
              <a:t>UserView</a:t>
            </a:r>
            <a:r>
              <a:rPr lang="en-US" altLang="zh-CN" sz="1600" dirty="0" smtClean="0"/>
              <a:t> class URL prefix '/user'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def _common(self):</a:t>
            </a:r>
          </a:p>
          <a:p>
            <a:pPr>
              <a:buNone/>
            </a:pPr>
            <a:r>
              <a:rPr lang="en-US" altLang="zh-CN" sz="1600" dirty="0" smtClean="0"/>
              <a:t>        #this function will not be exposed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可配置化</a:t>
            </a:r>
            <a:r>
              <a:rPr lang="en-US" altLang="zh-CN" dirty="0" smtClean="0"/>
              <a:t>ORM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提供在</a:t>
            </a:r>
            <a:r>
              <a:rPr lang="en-US" altLang="zh-CN" dirty="0" smtClean="0"/>
              <a:t>settings.ini</a:t>
            </a:r>
            <a:r>
              <a:rPr lang="zh-CN" altLang="en-US" dirty="0" smtClean="0"/>
              <a:t>中对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进行配置</a:t>
            </a: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[MODELS]</a:t>
            </a:r>
          </a:p>
          <a:p>
            <a:pPr lvl="1">
              <a:buNone/>
            </a:pPr>
            <a:r>
              <a:rPr lang="en-US" altLang="zh-CN" dirty="0" smtClean="0"/>
              <a:t>user = '</a:t>
            </a:r>
            <a:r>
              <a:rPr lang="en-US" altLang="zh-CN" dirty="0" err="1" smtClean="0"/>
              <a:t>uliweb.contrib.auth.models.User</a:t>
            </a:r>
            <a:r>
              <a:rPr lang="en-US" altLang="zh-CN" dirty="0" smtClean="0"/>
              <a:t>'</a:t>
            </a:r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定义中可以使用字符串方式来引用</a:t>
            </a:r>
            <a:r>
              <a:rPr lang="en-US" altLang="zh-CN" dirty="0" smtClean="0"/>
              <a:t>Model</a:t>
            </a:r>
          </a:p>
          <a:p>
            <a:r>
              <a:rPr lang="zh-CN" altLang="en-US" dirty="0" smtClean="0"/>
              <a:t>提供</a:t>
            </a:r>
            <a:r>
              <a:rPr lang="en-US" altLang="zh-CN" dirty="0" err="1" smtClean="0"/>
              <a:t>get_model</a:t>
            </a:r>
            <a:r>
              <a:rPr lang="en-US" altLang="zh-CN" dirty="0" smtClean="0"/>
              <a:t>()</a:t>
            </a:r>
            <a:r>
              <a:rPr lang="zh-CN" altLang="en-US" dirty="0" smtClean="0"/>
              <a:t>来获得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类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settings</a:t>
            </a:r>
            <a:r>
              <a:rPr lang="zh-CN" altLang="en-US" dirty="0" smtClean="0"/>
              <a:t>中后定义的可以替換前面定义的</a:t>
            </a:r>
            <a:r>
              <a:rPr lang="en-US" altLang="zh-CN" dirty="0" smtClean="0"/>
              <a:t>Model</a:t>
            </a:r>
          </a:p>
          <a:p>
            <a:r>
              <a:rPr lang="zh-CN" altLang="en-US" dirty="0" smtClean="0"/>
              <a:t>去除象</a:t>
            </a:r>
            <a:r>
              <a:rPr lang="en-US" altLang="zh-CN" dirty="0" smtClean="0"/>
              <a:t>from xxx import </a:t>
            </a:r>
            <a:r>
              <a:rPr lang="en-US" altLang="zh-CN" dirty="0" err="1" smtClean="0"/>
              <a:t>yyy</a:t>
            </a:r>
            <a:r>
              <a:rPr lang="en-US" altLang="zh-CN" dirty="0" smtClean="0"/>
              <a:t>, import </a:t>
            </a:r>
            <a:r>
              <a:rPr lang="en-US" altLang="zh-CN" dirty="0" err="1" smtClean="0"/>
              <a:t>yyy</a:t>
            </a:r>
            <a:r>
              <a:rPr lang="zh-CN" altLang="en-US" dirty="0" smtClean="0"/>
              <a:t>这种</a:t>
            </a:r>
            <a:r>
              <a:rPr lang="en-US" altLang="zh-CN" dirty="0" smtClean="0"/>
              <a:t>hard coding</a:t>
            </a:r>
          </a:p>
          <a:p>
            <a:r>
              <a:rPr lang="zh-CN" altLang="en-US" dirty="0" smtClean="0"/>
              <a:t>有它使用的限制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资源链接的后台处理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通过提供</a:t>
            </a:r>
            <a:r>
              <a:rPr lang="en-US" altLang="zh-CN" dirty="0" err="1" smtClean="0"/>
              <a:t>uliweb.contrib.template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use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link</a:t>
            </a:r>
            <a:r>
              <a:rPr lang="zh-CN" altLang="en-US" dirty="0" smtClean="0"/>
              <a:t>标签</a:t>
            </a:r>
            <a:endParaRPr lang="en-US" altLang="zh-CN" dirty="0" smtClean="0"/>
          </a:p>
          <a:p>
            <a:r>
              <a:rPr lang="en-US" altLang="zh-CN" dirty="0" smtClean="0"/>
              <a:t>Use</a:t>
            </a:r>
            <a:r>
              <a:rPr lang="zh-CN" altLang="en-US" dirty="0" smtClean="0"/>
              <a:t>标签提供了资源定义的简便方法</a:t>
            </a:r>
            <a:endParaRPr lang="en-US" altLang="zh-CN" dirty="0" smtClean="0"/>
          </a:p>
          <a:p>
            <a:r>
              <a:rPr lang="zh-CN" altLang="en-US" dirty="0" smtClean="0"/>
              <a:t>可以在每个</a:t>
            </a:r>
            <a:r>
              <a:rPr lang="en-US" altLang="zh-CN" dirty="0" smtClean="0"/>
              <a:t>app</a:t>
            </a:r>
            <a:r>
              <a:rPr lang="zh-CN" altLang="en-US" dirty="0" smtClean="0"/>
              <a:t>下定义一个</a:t>
            </a:r>
            <a:r>
              <a:rPr lang="en-US" altLang="zh-CN" dirty="0" err="1" smtClean="0"/>
              <a:t>template_plugins</a:t>
            </a:r>
            <a:r>
              <a:rPr lang="zh-CN" altLang="en-US" dirty="0" smtClean="0"/>
              <a:t>目录，下面包含将在</a:t>
            </a:r>
            <a:r>
              <a:rPr lang="en-US" altLang="zh-CN" dirty="0" smtClean="0"/>
              <a:t>use</a:t>
            </a:r>
            <a:r>
              <a:rPr lang="zh-CN" altLang="en-US" dirty="0" smtClean="0"/>
              <a:t>中使用的模块，在模块中定义要引用的资源链接，如：</a:t>
            </a:r>
            <a:endParaRPr lang="en-US" altLang="zh-CN" dirty="0" smtClean="0"/>
          </a:p>
          <a:p>
            <a:pPr lvl="1">
              <a:buNone/>
            </a:pPr>
            <a:r>
              <a:rPr lang="en-US" altLang="zh-CN" dirty="0" err="1" smtClean="0"/>
              <a:t>a.append</a:t>
            </a:r>
            <a:r>
              <a:rPr lang="en-US" altLang="zh-CN" dirty="0" smtClean="0"/>
              <a:t>('</a:t>
            </a:r>
            <a:r>
              <a:rPr lang="en-US" altLang="zh-CN" dirty="0" err="1" smtClean="0"/>
              <a:t>pnotify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jquery.pnotify.default.css</a:t>
            </a:r>
            <a:r>
              <a:rPr lang="en-US" altLang="zh-CN" dirty="0" smtClean="0"/>
              <a:t>')</a:t>
            </a:r>
          </a:p>
          <a:p>
            <a:pPr lvl="1">
              <a:buNone/>
            </a:pPr>
            <a:r>
              <a:rPr lang="en-US" altLang="zh-CN" dirty="0" err="1" smtClean="0"/>
              <a:t>a.append</a:t>
            </a:r>
            <a:r>
              <a:rPr lang="en-US" altLang="zh-CN" dirty="0" smtClean="0"/>
              <a:t>('</a:t>
            </a:r>
            <a:r>
              <a:rPr lang="en-US" altLang="zh-CN" dirty="0" err="1" smtClean="0"/>
              <a:t>pnotify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jquery.pnotify.min.js</a:t>
            </a:r>
            <a:r>
              <a:rPr lang="en-US" altLang="zh-CN" dirty="0" smtClean="0"/>
              <a:t>')</a:t>
            </a:r>
          </a:p>
          <a:p>
            <a:pPr lvl="1">
              <a:buNone/>
            </a:pPr>
            <a:r>
              <a:rPr lang="en-US" altLang="zh-CN" dirty="0" smtClean="0"/>
              <a:t>return {'</a:t>
            </a:r>
            <a:r>
              <a:rPr lang="en-US" altLang="zh-CN" dirty="0" err="1" smtClean="0"/>
              <a:t>toplinks':a</a:t>
            </a:r>
            <a:r>
              <a:rPr lang="en-US" altLang="zh-CN" dirty="0" smtClean="0"/>
              <a:t>}</a:t>
            </a:r>
          </a:p>
          <a:p>
            <a:r>
              <a:rPr lang="zh-CN" altLang="en-US" dirty="0" smtClean="0"/>
              <a:t>在页面渲染之后，将把链接与页面中的链接进行合并，去掉重复，并且可以指定</a:t>
            </a:r>
            <a:r>
              <a:rPr lang="en-US" altLang="zh-CN" dirty="0" err="1" smtClean="0"/>
              <a:t>toplinks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bottomlinks</a:t>
            </a:r>
            <a:r>
              <a:rPr lang="zh-CN" altLang="en-US" dirty="0" smtClean="0"/>
              <a:t>的位置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plugs/</a:t>
            </a:r>
            <a:r>
              <a:rPr lang="en-US" altLang="zh-CN" dirty="0" err="1" smtClean="0"/>
              <a:t>ui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jquery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jqutils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template_plugins</a:t>
            </a:r>
            <a:r>
              <a:rPr lang="en-US" altLang="zh-CN" dirty="0" smtClean="0"/>
              <a:t>/jqutils.py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000" dirty="0" smtClean="0"/>
              <a:t>def call(app, </a:t>
            </a:r>
            <a:r>
              <a:rPr lang="en-US" altLang="zh-CN" sz="2000" dirty="0" err="1" smtClean="0"/>
              <a:t>var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env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ajaxForm</a:t>
            </a:r>
            <a:r>
              <a:rPr lang="en-US" altLang="zh-CN" sz="2000" dirty="0" smtClean="0"/>
              <a:t>=False, </a:t>
            </a:r>
            <a:r>
              <a:rPr lang="en-US" altLang="zh-CN" sz="2000" dirty="0" err="1" smtClean="0"/>
              <a:t>hoverIntent</a:t>
            </a:r>
            <a:r>
              <a:rPr lang="en-US" altLang="zh-CN" sz="2000" dirty="0" smtClean="0"/>
              <a:t>=False, spin=False):</a:t>
            </a:r>
          </a:p>
          <a:p>
            <a:pPr>
              <a:buNone/>
            </a:pPr>
            <a:r>
              <a:rPr lang="en-US" altLang="zh-CN" sz="2000" dirty="0" smtClean="0"/>
              <a:t>    a = []</a:t>
            </a:r>
          </a:p>
          <a:p>
            <a:pPr>
              <a:buNone/>
            </a:pP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a.append</a:t>
            </a:r>
            <a:r>
              <a:rPr lang="en-US" altLang="zh-CN" sz="2000" dirty="0" smtClean="0"/>
              <a:t>('</a:t>
            </a:r>
            <a:r>
              <a:rPr lang="en-US" altLang="zh-CN" sz="2000" dirty="0" err="1" smtClean="0"/>
              <a:t>jqutils</a:t>
            </a:r>
            <a:r>
              <a:rPr lang="en-US" altLang="zh-CN" sz="2000" dirty="0" smtClean="0"/>
              <a:t>/jqutils.css')</a:t>
            </a:r>
          </a:p>
          <a:p>
            <a:pPr>
              <a:buNone/>
            </a:pPr>
            <a:r>
              <a:rPr lang="en-US" altLang="zh-CN" sz="2000" dirty="0" smtClean="0"/>
              <a:t>    if spin:</a:t>
            </a:r>
          </a:p>
          <a:p>
            <a:pPr>
              <a:buNone/>
            </a:pPr>
            <a:r>
              <a:rPr lang="en-US" altLang="zh-CN" sz="2000" dirty="0" smtClean="0"/>
              <a:t>        </a:t>
            </a:r>
            <a:r>
              <a:rPr lang="en-US" altLang="zh-CN" sz="2000" dirty="0" err="1" smtClean="0"/>
              <a:t>a.append</a:t>
            </a:r>
            <a:r>
              <a:rPr lang="en-US" altLang="zh-CN" sz="2000" dirty="0" smtClean="0"/>
              <a:t>('</a:t>
            </a:r>
            <a:r>
              <a:rPr lang="en-US" altLang="zh-CN" sz="2000" dirty="0" err="1" smtClean="0"/>
              <a:t>jqutils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spin.min.js</a:t>
            </a:r>
            <a:r>
              <a:rPr lang="en-US" altLang="zh-CN" sz="2000" dirty="0" smtClean="0"/>
              <a:t>')</a:t>
            </a:r>
          </a:p>
          <a:p>
            <a:pPr>
              <a:buNone/>
            </a:pP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a.append</a:t>
            </a:r>
            <a:r>
              <a:rPr lang="en-US" altLang="zh-CN" sz="2000" dirty="0" smtClean="0"/>
              <a:t>('</a:t>
            </a:r>
            <a:r>
              <a:rPr lang="en-US" altLang="zh-CN" sz="2000" dirty="0" err="1" smtClean="0"/>
              <a:t>jqutils</a:t>
            </a:r>
            <a:r>
              <a:rPr lang="en-US" altLang="zh-CN" sz="2000" dirty="0" smtClean="0"/>
              <a:t>/jqrselect.js')</a:t>
            </a:r>
          </a:p>
          <a:p>
            <a:pPr>
              <a:buNone/>
            </a:pP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a.append</a:t>
            </a:r>
            <a:r>
              <a:rPr lang="en-US" altLang="zh-CN" sz="2000" dirty="0" smtClean="0"/>
              <a:t>('</a:t>
            </a:r>
            <a:r>
              <a:rPr lang="en-US" altLang="zh-CN" sz="2000" dirty="0" err="1" smtClean="0"/>
              <a:t>jqutils</a:t>
            </a:r>
            <a:r>
              <a:rPr lang="en-US" altLang="zh-CN" sz="2000" dirty="0" smtClean="0"/>
              <a:t>/jqutils.js')</a:t>
            </a:r>
          </a:p>
          <a:p>
            <a:pPr>
              <a:buNone/>
            </a:pPr>
            <a:r>
              <a:rPr lang="en-US" altLang="zh-CN" sz="2000" dirty="0" smtClean="0"/>
              <a:t>    if </a:t>
            </a:r>
            <a:r>
              <a:rPr lang="en-US" altLang="zh-CN" sz="2000" dirty="0" err="1" smtClean="0"/>
              <a:t>ajaxForm</a:t>
            </a:r>
            <a:r>
              <a:rPr lang="en-US" altLang="zh-CN" sz="2000" dirty="0" smtClean="0"/>
              <a:t>:</a:t>
            </a:r>
          </a:p>
          <a:p>
            <a:pPr>
              <a:buNone/>
            </a:pPr>
            <a:r>
              <a:rPr lang="en-US" altLang="zh-CN" sz="2000" dirty="0" smtClean="0"/>
              <a:t>        </a:t>
            </a:r>
            <a:r>
              <a:rPr lang="en-US" altLang="zh-CN" sz="2000" dirty="0" err="1" smtClean="0"/>
              <a:t>a.append</a:t>
            </a:r>
            <a:r>
              <a:rPr lang="en-US" altLang="zh-CN" sz="2000" dirty="0" smtClean="0"/>
              <a:t>('</a:t>
            </a:r>
            <a:r>
              <a:rPr lang="en-US" altLang="zh-CN" sz="2000" dirty="0" err="1" smtClean="0"/>
              <a:t>jqutils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jquery.form.js</a:t>
            </a:r>
            <a:r>
              <a:rPr lang="en-US" altLang="zh-CN" sz="2000" dirty="0" smtClean="0"/>
              <a:t>')</a:t>
            </a:r>
          </a:p>
          <a:p>
            <a:pPr>
              <a:buNone/>
            </a:pPr>
            <a:r>
              <a:rPr lang="en-US" altLang="zh-CN" sz="2000" dirty="0" smtClean="0"/>
              <a:t>    if </a:t>
            </a:r>
            <a:r>
              <a:rPr lang="en-US" altLang="zh-CN" sz="2000" dirty="0" err="1" smtClean="0"/>
              <a:t>hoverIntent</a:t>
            </a:r>
            <a:r>
              <a:rPr lang="en-US" altLang="zh-CN" sz="2000" dirty="0" smtClean="0"/>
              <a:t>:</a:t>
            </a:r>
          </a:p>
          <a:p>
            <a:pPr>
              <a:buNone/>
            </a:pPr>
            <a:r>
              <a:rPr lang="en-US" altLang="zh-CN" sz="2000" dirty="0" smtClean="0"/>
              <a:t>        </a:t>
            </a:r>
            <a:r>
              <a:rPr lang="en-US" altLang="zh-CN" sz="2000" dirty="0" err="1" smtClean="0"/>
              <a:t>a.append</a:t>
            </a:r>
            <a:r>
              <a:rPr lang="en-US" altLang="zh-CN" sz="2000" dirty="0" smtClean="0"/>
              <a:t>('</a:t>
            </a:r>
            <a:r>
              <a:rPr lang="en-US" altLang="zh-CN" sz="2000" dirty="0" err="1" smtClean="0"/>
              <a:t>jqutils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jquery.hoverIntent.minified.js</a:t>
            </a:r>
            <a:r>
              <a:rPr lang="en-US" altLang="zh-CN" sz="2000" dirty="0" smtClean="0"/>
              <a:t>')</a:t>
            </a:r>
          </a:p>
          <a:p>
            <a:pPr>
              <a:buNone/>
            </a:pPr>
            <a:r>
              <a:rPr lang="en-US" altLang="zh-CN" sz="2000" dirty="0" smtClean="0"/>
              <a:t>    return {'</a:t>
            </a:r>
            <a:r>
              <a:rPr lang="en-US" altLang="zh-CN" sz="2000" dirty="0" err="1" smtClean="0"/>
              <a:t>toplinks':a</a:t>
            </a:r>
            <a:r>
              <a:rPr lang="en-US" altLang="zh-CN" sz="2000" dirty="0" smtClean="0"/>
              <a:t>, 'depends':[('</a:t>
            </a:r>
            <a:r>
              <a:rPr lang="en-US" altLang="zh-CN" sz="2000" dirty="0" err="1" smtClean="0"/>
              <a:t>jquery</a:t>
            </a:r>
            <a:r>
              <a:rPr lang="en-US" altLang="zh-CN" sz="2000" dirty="0" smtClean="0"/>
              <a:t>', {'</a:t>
            </a:r>
            <a:r>
              <a:rPr lang="en-US" altLang="zh-CN" sz="2000" dirty="0" err="1" smtClean="0"/>
              <a:t>ui':True</a:t>
            </a:r>
            <a:r>
              <a:rPr lang="en-US" altLang="zh-CN" sz="2000" dirty="0" smtClean="0"/>
              <a:t>})]}</a:t>
            </a:r>
          </a:p>
          <a:p>
            <a:pPr>
              <a:buNone/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原始的</a:t>
            </a:r>
            <a:r>
              <a:rPr lang="en-US" altLang="zh-CN" dirty="0" smtClean="0"/>
              <a:t>index.html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&lt;!DOCTYPE html&gt;</a:t>
            </a:r>
          </a:p>
          <a:p>
            <a:pPr>
              <a:buNone/>
            </a:pPr>
            <a:r>
              <a:rPr lang="en-US" altLang="zh-CN" dirty="0" smtClean="0"/>
              <a:t>&lt;html&gt;</a:t>
            </a:r>
          </a:p>
          <a:p>
            <a:pPr>
              <a:buNone/>
            </a:pPr>
            <a:r>
              <a:rPr lang="en-US" altLang="zh-CN" dirty="0" smtClean="0"/>
              <a:t>&lt;head&gt;</a:t>
            </a:r>
          </a:p>
          <a:p>
            <a:pPr>
              <a:buNone/>
            </a:pPr>
            <a:r>
              <a:rPr lang="en-US" altLang="zh-CN" dirty="0" smtClean="0"/>
              <a:t>&lt;meta </a:t>
            </a:r>
            <a:r>
              <a:rPr lang="en-US" altLang="zh-CN" dirty="0" err="1" smtClean="0"/>
              <a:t>charset</a:t>
            </a:r>
            <a:r>
              <a:rPr lang="en-US" altLang="zh-CN" dirty="0" smtClean="0"/>
              <a:t>="utf8"&gt;</a:t>
            </a:r>
          </a:p>
          <a:p>
            <a:pPr>
              <a:buNone/>
            </a:pPr>
            <a:r>
              <a:rPr lang="en-US" altLang="zh-CN" dirty="0" smtClean="0"/>
              <a:t>&lt;/head&gt;</a:t>
            </a:r>
          </a:p>
          <a:p>
            <a:pPr>
              <a:buNone/>
            </a:pPr>
            <a:r>
              <a:rPr lang="en-US" altLang="zh-CN" dirty="0" smtClean="0"/>
              <a:t>&lt;body&gt;</a:t>
            </a:r>
          </a:p>
          <a:p>
            <a:pPr>
              <a:buNone/>
            </a:pPr>
            <a:r>
              <a:rPr lang="en-US" altLang="zh-CN" dirty="0" smtClean="0"/>
              <a:t>{{use "</a:t>
            </a:r>
            <a:r>
              <a:rPr lang="en-US" altLang="zh-CN" dirty="0" err="1" smtClean="0"/>
              <a:t>jqutils</a:t>
            </a:r>
            <a:r>
              <a:rPr lang="en-US" altLang="zh-CN" dirty="0" smtClean="0"/>
              <a:t>"}}</a:t>
            </a:r>
          </a:p>
          <a:p>
            <a:pPr>
              <a:buNone/>
            </a:pPr>
            <a:r>
              <a:rPr lang="en-US" altLang="zh-CN" dirty="0" smtClean="0"/>
              <a:t>&lt;/body&gt;</a:t>
            </a:r>
          </a:p>
          <a:p>
            <a:pPr>
              <a:buNone/>
            </a:pPr>
            <a:r>
              <a:rPr lang="en-US" altLang="zh-CN" dirty="0" smtClean="0"/>
              <a:t>&lt;/head&gt;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生成后的结果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350" y="836712"/>
            <a:ext cx="7740650" cy="4953000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&lt;!DOCTYPE html&gt;</a:t>
            </a:r>
          </a:p>
          <a:p>
            <a:pPr>
              <a:buNone/>
            </a:pPr>
            <a:r>
              <a:rPr lang="en-US" altLang="zh-CN" sz="1600" dirty="0" smtClean="0"/>
              <a:t>&lt;html&gt;</a:t>
            </a:r>
          </a:p>
          <a:p>
            <a:pPr>
              <a:buNone/>
            </a:pPr>
            <a:r>
              <a:rPr lang="en-US" altLang="zh-CN" sz="1600" dirty="0" smtClean="0"/>
              <a:t>&lt;head&gt;</a:t>
            </a:r>
          </a:p>
          <a:p>
            <a:pPr>
              <a:buNone/>
            </a:pPr>
            <a:r>
              <a:rPr lang="en-US" altLang="zh-CN" sz="1600" dirty="0" smtClean="0"/>
              <a:t>&lt;script type="text/</a:t>
            </a:r>
            <a:r>
              <a:rPr lang="en-US" altLang="zh-CN" sz="1600" dirty="0" err="1" smtClean="0"/>
              <a:t>javascript</a:t>
            </a:r>
            <a:r>
              <a:rPr lang="en-US" altLang="zh-CN" sz="1600" dirty="0" smtClean="0"/>
              <a:t>" </a:t>
            </a:r>
            <a:r>
              <a:rPr lang="en-US" altLang="zh-CN" sz="1600" dirty="0" err="1" smtClean="0"/>
              <a:t>src</a:t>
            </a:r>
            <a:r>
              <a:rPr lang="en-US" altLang="zh-CN" sz="1600" dirty="0" smtClean="0"/>
              <a:t>="/static/</a:t>
            </a:r>
            <a:r>
              <a:rPr lang="en-US" altLang="zh-CN" sz="1600" dirty="0" err="1" smtClean="0"/>
              <a:t>jquery</a:t>
            </a:r>
            <a:r>
              <a:rPr lang="en-US" altLang="zh-CN" sz="1600" dirty="0" smtClean="0"/>
              <a:t>/jquery-1.7.1.js"&gt;&lt;/script&gt;</a:t>
            </a:r>
          </a:p>
          <a:p>
            <a:pPr>
              <a:buNone/>
            </a:pPr>
            <a:r>
              <a:rPr lang="en-US" altLang="zh-CN" sz="1600" dirty="0" smtClean="0"/>
              <a:t>&lt;link </a:t>
            </a:r>
            <a:r>
              <a:rPr lang="en-US" altLang="zh-CN" sz="1600" dirty="0" err="1" smtClean="0"/>
              <a:t>rel</a:t>
            </a:r>
            <a:r>
              <a:rPr lang="en-US" altLang="zh-CN" sz="1600" dirty="0" smtClean="0"/>
              <a:t>="</a:t>
            </a:r>
            <a:r>
              <a:rPr lang="en-US" altLang="zh-CN" sz="1600" dirty="0" err="1" smtClean="0"/>
              <a:t>stylesheet</a:t>
            </a:r>
            <a:r>
              <a:rPr lang="en-US" altLang="zh-CN" sz="1600" dirty="0" smtClean="0"/>
              <a:t>" type="text/</a:t>
            </a:r>
            <a:r>
              <a:rPr lang="en-US" altLang="zh-CN" sz="1600" dirty="0" err="1" smtClean="0"/>
              <a:t>css</a:t>
            </a:r>
            <a:r>
              <a:rPr lang="en-US" altLang="zh-CN" sz="1600" dirty="0" smtClean="0"/>
              <a:t>" </a:t>
            </a:r>
            <a:r>
              <a:rPr lang="en-US" altLang="zh-CN" sz="1600" dirty="0" err="1" smtClean="0"/>
              <a:t>href</a:t>
            </a:r>
            <a:r>
              <a:rPr lang="en-US" altLang="zh-CN" sz="1600" dirty="0" smtClean="0"/>
              <a:t>="/static/</a:t>
            </a:r>
            <a:r>
              <a:rPr lang="en-US" altLang="zh-CN" sz="1600" dirty="0" err="1" smtClean="0"/>
              <a:t>jquery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ui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css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redmond</a:t>
            </a:r>
            <a:r>
              <a:rPr lang="en-US" altLang="zh-CN" sz="1600" dirty="0" smtClean="0"/>
              <a:t>/jquery-ui-1.8.16.custom.css"/&gt;</a:t>
            </a:r>
          </a:p>
          <a:p>
            <a:pPr>
              <a:buNone/>
            </a:pPr>
            <a:r>
              <a:rPr lang="en-US" altLang="zh-CN" sz="1600" dirty="0" smtClean="0"/>
              <a:t>&lt;script type="text/</a:t>
            </a:r>
            <a:r>
              <a:rPr lang="en-US" altLang="zh-CN" sz="1600" dirty="0" err="1" smtClean="0"/>
              <a:t>javascript</a:t>
            </a:r>
            <a:r>
              <a:rPr lang="en-US" altLang="zh-CN" sz="1600" dirty="0" smtClean="0"/>
              <a:t>" </a:t>
            </a:r>
            <a:r>
              <a:rPr lang="en-US" altLang="zh-CN" sz="1600" dirty="0" err="1" smtClean="0"/>
              <a:t>src</a:t>
            </a:r>
            <a:r>
              <a:rPr lang="en-US" altLang="zh-CN" sz="1600" dirty="0" smtClean="0"/>
              <a:t>="/static/</a:t>
            </a:r>
            <a:r>
              <a:rPr lang="en-US" altLang="zh-CN" sz="1600" dirty="0" err="1" smtClean="0"/>
              <a:t>jquery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ui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js</a:t>
            </a:r>
            <a:r>
              <a:rPr lang="en-US" altLang="zh-CN" sz="1600" dirty="0" smtClean="0"/>
              <a:t>/jquery-ui-1.8.16.custom.min.js"&gt;&lt;/script&gt;</a:t>
            </a:r>
          </a:p>
          <a:p>
            <a:pPr>
              <a:buNone/>
            </a:pPr>
            <a:r>
              <a:rPr lang="en-US" altLang="zh-CN" sz="1600" dirty="0" smtClean="0"/>
              <a:t>&lt;script type="text/</a:t>
            </a:r>
            <a:r>
              <a:rPr lang="en-US" altLang="zh-CN" sz="1600" dirty="0" err="1" smtClean="0"/>
              <a:t>javascript</a:t>
            </a:r>
            <a:r>
              <a:rPr lang="en-US" altLang="zh-CN" sz="1600" dirty="0" smtClean="0"/>
              <a:t>" </a:t>
            </a:r>
            <a:r>
              <a:rPr lang="en-US" altLang="zh-CN" sz="1600" dirty="0" err="1" smtClean="0"/>
              <a:t>src</a:t>
            </a:r>
            <a:r>
              <a:rPr lang="en-US" altLang="zh-CN" sz="1600" dirty="0" smtClean="0"/>
              <a:t>="/static/</a:t>
            </a:r>
            <a:r>
              <a:rPr lang="en-US" altLang="zh-CN" sz="1600" dirty="0" err="1" smtClean="0"/>
              <a:t>jquery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ui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js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jquery.ui.datepicker.zh.js</a:t>
            </a:r>
            <a:r>
              <a:rPr lang="en-US" altLang="zh-CN" sz="1600" dirty="0" smtClean="0"/>
              <a:t>"&gt;&lt;/script&gt;</a:t>
            </a:r>
          </a:p>
          <a:p>
            <a:pPr>
              <a:buNone/>
            </a:pPr>
            <a:r>
              <a:rPr lang="en-US" altLang="zh-CN" sz="1600" dirty="0" smtClean="0"/>
              <a:t>&lt;link </a:t>
            </a:r>
            <a:r>
              <a:rPr lang="en-US" altLang="zh-CN" sz="1600" dirty="0" err="1" smtClean="0"/>
              <a:t>rel</a:t>
            </a:r>
            <a:r>
              <a:rPr lang="en-US" altLang="zh-CN" sz="1600" dirty="0" smtClean="0"/>
              <a:t>="</a:t>
            </a:r>
            <a:r>
              <a:rPr lang="en-US" altLang="zh-CN" sz="1600" dirty="0" err="1" smtClean="0"/>
              <a:t>stylesheet</a:t>
            </a:r>
            <a:r>
              <a:rPr lang="en-US" altLang="zh-CN" sz="1600" dirty="0" smtClean="0"/>
              <a:t>" type="text/</a:t>
            </a:r>
            <a:r>
              <a:rPr lang="en-US" altLang="zh-CN" sz="1600" dirty="0" err="1" smtClean="0"/>
              <a:t>css</a:t>
            </a:r>
            <a:r>
              <a:rPr lang="en-US" altLang="zh-CN" sz="1600" dirty="0" smtClean="0"/>
              <a:t>" </a:t>
            </a:r>
            <a:r>
              <a:rPr lang="en-US" altLang="zh-CN" sz="1600" dirty="0" err="1" smtClean="0"/>
              <a:t>href</a:t>
            </a:r>
            <a:r>
              <a:rPr lang="en-US" altLang="zh-CN" sz="1600" dirty="0" smtClean="0"/>
              <a:t>="/static/</a:t>
            </a:r>
            <a:r>
              <a:rPr lang="en-US" altLang="zh-CN" sz="1600" dirty="0" err="1" smtClean="0"/>
              <a:t>jqutils</a:t>
            </a:r>
            <a:r>
              <a:rPr lang="en-US" altLang="zh-CN" sz="1600" dirty="0" smtClean="0"/>
              <a:t>/jqutils.css"/&gt;</a:t>
            </a:r>
          </a:p>
          <a:p>
            <a:pPr>
              <a:buNone/>
            </a:pPr>
            <a:r>
              <a:rPr lang="en-US" altLang="zh-CN" sz="1600" dirty="0" smtClean="0"/>
              <a:t>&lt;script type="text/</a:t>
            </a:r>
            <a:r>
              <a:rPr lang="en-US" altLang="zh-CN" sz="1600" dirty="0" err="1" smtClean="0"/>
              <a:t>javascript</a:t>
            </a:r>
            <a:r>
              <a:rPr lang="en-US" altLang="zh-CN" sz="1600" dirty="0" smtClean="0"/>
              <a:t>" </a:t>
            </a:r>
            <a:r>
              <a:rPr lang="en-US" altLang="zh-CN" sz="1600" dirty="0" err="1" smtClean="0"/>
              <a:t>src</a:t>
            </a:r>
            <a:r>
              <a:rPr lang="en-US" altLang="zh-CN" sz="1600" dirty="0" smtClean="0"/>
              <a:t>="/static/</a:t>
            </a:r>
            <a:r>
              <a:rPr lang="en-US" altLang="zh-CN" sz="1600" dirty="0" err="1" smtClean="0"/>
              <a:t>jqutils</a:t>
            </a:r>
            <a:r>
              <a:rPr lang="en-US" altLang="zh-CN" sz="1600" dirty="0" smtClean="0"/>
              <a:t>/jqrselect.js"&gt;&lt;/script&gt;</a:t>
            </a:r>
          </a:p>
          <a:p>
            <a:pPr>
              <a:buNone/>
            </a:pPr>
            <a:r>
              <a:rPr lang="en-US" altLang="zh-CN" sz="1600" dirty="0" smtClean="0"/>
              <a:t>&lt;script type="text/</a:t>
            </a:r>
            <a:r>
              <a:rPr lang="en-US" altLang="zh-CN" sz="1600" dirty="0" err="1" smtClean="0"/>
              <a:t>javascript</a:t>
            </a:r>
            <a:r>
              <a:rPr lang="en-US" altLang="zh-CN" sz="1600" dirty="0" smtClean="0"/>
              <a:t>" </a:t>
            </a:r>
            <a:r>
              <a:rPr lang="en-US" altLang="zh-CN" sz="1600" dirty="0" err="1" smtClean="0"/>
              <a:t>src</a:t>
            </a:r>
            <a:r>
              <a:rPr lang="en-US" altLang="zh-CN" sz="1600" dirty="0" smtClean="0"/>
              <a:t>="/static/</a:t>
            </a:r>
            <a:r>
              <a:rPr lang="en-US" altLang="zh-CN" sz="1600" dirty="0" err="1" smtClean="0"/>
              <a:t>jqutils</a:t>
            </a:r>
            <a:r>
              <a:rPr lang="en-US" altLang="zh-CN" sz="1600" dirty="0" smtClean="0"/>
              <a:t>/jqutils.js"&gt;&lt;/script&gt;</a:t>
            </a:r>
          </a:p>
          <a:p>
            <a:pPr>
              <a:buNone/>
            </a:pPr>
            <a:r>
              <a:rPr lang="en-US" altLang="zh-CN" sz="1600" dirty="0" smtClean="0"/>
              <a:t>&lt;meta </a:t>
            </a:r>
            <a:r>
              <a:rPr lang="en-US" altLang="zh-CN" sz="1600" dirty="0" err="1" smtClean="0"/>
              <a:t>charset</a:t>
            </a:r>
            <a:r>
              <a:rPr lang="en-US" altLang="zh-CN" sz="1600" dirty="0" smtClean="0"/>
              <a:t>="utf8"&gt;</a:t>
            </a:r>
          </a:p>
          <a:p>
            <a:pPr>
              <a:buNone/>
            </a:pPr>
            <a:r>
              <a:rPr lang="en-US" altLang="zh-CN" sz="1600" dirty="0" smtClean="0"/>
              <a:t>&lt;/head&gt;</a:t>
            </a:r>
          </a:p>
          <a:p>
            <a:pPr>
              <a:buNone/>
            </a:pPr>
            <a:r>
              <a:rPr lang="en-US" altLang="zh-CN" sz="1600" dirty="0" smtClean="0"/>
              <a:t>&lt;body&gt;</a:t>
            </a:r>
          </a:p>
          <a:p>
            <a:pPr>
              <a:buNone/>
            </a:pPr>
            <a:r>
              <a:rPr lang="en-US" altLang="zh-CN" sz="1600" dirty="0" smtClean="0"/>
              <a:t>&lt;/</a:t>
            </a:r>
            <a:r>
              <a:rPr lang="en-US" altLang="zh-CN" sz="1600" dirty="0" smtClean="0"/>
              <a:t>body&gt;</a:t>
            </a:r>
          </a:p>
          <a:p>
            <a:pPr>
              <a:buNone/>
            </a:pPr>
            <a:r>
              <a:rPr lang="en-US" altLang="zh-CN" sz="1600" dirty="0" smtClean="0"/>
              <a:t>&lt;/head&gt;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几个问题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什么是框架？</a:t>
            </a:r>
            <a:endParaRPr lang="en-US" altLang="zh-CN" dirty="0" smtClean="0"/>
          </a:p>
          <a:p>
            <a:r>
              <a:rPr lang="zh-CN" altLang="en-US" dirty="0" smtClean="0"/>
              <a:t>什么是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框架？</a:t>
            </a:r>
            <a:endParaRPr lang="en-US" altLang="zh-CN" dirty="0" smtClean="0"/>
          </a:p>
          <a:p>
            <a:r>
              <a:rPr lang="en-US" altLang="zh-CN" dirty="0" smtClean="0"/>
              <a:t>Web</a:t>
            </a:r>
            <a:r>
              <a:rPr lang="zh-CN" altLang="en-US" dirty="0" smtClean="0"/>
              <a:t>框架和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应用有什么不同？</a:t>
            </a:r>
            <a:endParaRPr lang="en-US" altLang="zh-CN" dirty="0" smtClean="0"/>
          </a:p>
          <a:p>
            <a:r>
              <a:rPr lang="zh-CN" altLang="en-US" dirty="0" smtClean="0"/>
              <a:t>如何理解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Uliweb</a:t>
            </a:r>
            <a:r>
              <a:rPr lang="zh-CN" altLang="en-US" dirty="0" smtClean="0"/>
              <a:t>文档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2449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2449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开发</a:t>
            </a:r>
            <a:r>
              <a:rPr lang="en-US" altLang="zh-CN" dirty="0" err="1" smtClean="0"/>
              <a:t>Uliweb</a:t>
            </a:r>
            <a:r>
              <a:rPr lang="zh-CN" altLang="en-US" dirty="0" smtClean="0"/>
              <a:t>的一些体会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zh-CN" altLang="en-US" dirty="0" smtClean="0"/>
              <a:t>到了一些技术，如</a:t>
            </a:r>
            <a:r>
              <a:rPr lang="en-US" altLang="zh-CN" dirty="0" smtClean="0"/>
              <a:t>ORM</a:t>
            </a:r>
            <a:r>
              <a:rPr lang="zh-CN" altLang="en-US" dirty="0" smtClean="0"/>
              <a:t>中</a:t>
            </a:r>
            <a:r>
              <a:rPr lang="en-US" altLang="zh-CN" dirty="0" err="1" smtClean="0"/>
              <a:t>metaclass</a:t>
            </a:r>
            <a:r>
              <a:rPr lang="en-US" altLang="zh-CN" dirty="0" smtClean="0"/>
              <a:t>, descriptor</a:t>
            </a:r>
          </a:p>
          <a:p>
            <a:r>
              <a:rPr lang="zh-CN" altLang="en-US" dirty="0" smtClean="0"/>
              <a:t>造了许多的轮子，真正了解了不少的实现细节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Template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Form(layout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Request, response 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local</a:t>
            </a:r>
            <a:r>
              <a:rPr lang="zh-CN" altLang="en-US" dirty="0" smtClean="0"/>
              <a:t>绑定，与代理类的处理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I18n</a:t>
            </a:r>
            <a:r>
              <a:rPr lang="zh-CN" altLang="en-US" dirty="0" smtClean="0"/>
              <a:t>的处理以及单词复数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为什么要从</a:t>
            </a:r>
            <a:r>
              <a:rPr lang="en-US" altLang="zh-CN" dirty="0" err="1" smtClean="0"/>
              <a:t>webob</a:t>
            </a:r>
            <a:r>
              <a:rPr lang="zh-CN" altLang="en-US" dirty="0" smtClean="0"/>
              <a:t>換成</a:t>
            </a:r>
            <a:r>
              <a:rPr lang="en-US" altLang="zh-CN" dirty="0" err="1" smtClean="0"/>
              <a:t>werkzeug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Weto</a:t>
            </a:r>
            <a:r>
              <a:rPr lang="zh-CN" altLang="en-US" dirty="0" smtClean="0"/>
              <a:t>的创建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Html</a:t>
            </a:r>
            <a:r>
              <a:rPr lang="zh-CN" altLang="en-US" dirty="0" smtClean="0"/>
              <a:t>代码使用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来处理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timezone</a:t>
            </a:r>
            <a:endParaRPr lang="en-US" altLang="zh-CN" dirty="0" smtClean="0"/>
          </a:p>
          <a:p>
            <a:r>
              <a:rPr lang="zh-CN" altLang="en-US" dirty="0" smtClean="0"/>
              <a:t>框架不是一成不变的，要学会吸收</a:t>
            </a:r>
            <a:endParaRPr lang="en-US" altLang="zh-CN" dirty="0" smtClean="0"/>
          </a:p>
          <a:p>
            <a:r>
              <a:rPr lang="zh-CN" altLang="en-US" dirty="0" smtClean="0"/>
              <a:t>坚持！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Uliweb</a:t>
            </a:r>
            <a:r>
              <a:rPr lang="zh-CN" altLang="en-US" dirty="0" smtClean="0"/>
              <a:t>的一些资源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项目：</a:t>
            </a:r>
            <a:r>
              <a:rPr lang="en-US" altLang="zh-CN" dirty="0" smtClean="0"/>
              <a:t>code.google.com, </a:t>
            </a:r>
            <a:r>
              <a:rPr lang="en-US" altLang="zh-CN" dirty="0" err="1" smtClean="0"/>
              <a:t>github</a:t>
            </a:r>
            <a:endParaRPr lang="en-US" altLang="zh-CN" dirty="0" smtClean="0"/>
          </a:p>
          <a:p>
            <a:r>
              <a:rPr lang="en-US" altLang="zh-CN" dirty="0" smtClean="0"/>
              <a:t>Plugs: code.google.com, </a:t>
            </a:r>
            <a:r>
              <a:rPr lang="en-US" altLang="zh-CN" dirty="0" err="1" smtClean="0"/>
              <a:t>github</a:t>
            </a:r>
            <a:endParaRPr lang="en-US" altLang="zh-CN" dirty="0" smtClean="0"/>
          </a:p>
          <a:p>
            <a:r>
              <a:rPr lang="en-US" altLang="zh-CN" dirty="0" err="1" smtClean="0"/>
              <a:t>Uliweb</a:t>
            </a:r>
            <a:r>
              <a:rPr lang="en-US" altLang="zh-CN" dirty="0" smtClean="0"/>
              <a:t>-doc: </a:t>
            </a:r>
            <a:r>
              <a:rPr lang="en-US" altLang="zh-CN" dirty="0" err="1" smtClean="0"/>
              <a:t>github</a:t>
            </a:r>
            <a:r>
              <a:rPr lang="en-US" altLang="zh-CN" dirty="0" smtClean="0"/>
              <a:t>, uliweb.rtfd.org</a:t>
            </a:r>
          </a:p>
          <a:p>
            <a:r>
              <a:rPr lang="en-US" altLang="zh-CN" dirty="0" err="1" smtClean="0"/>
              <a:t>Uliweb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uliweb.group</a:t>
            </a:r>
            <a:endParaRPr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71800" y="2708920"/>
            <a:ext cx="36793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Q&amp;A</a:t>
            </a:r>
          </a:p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什么是框架？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Martin Fowler</a:t>
            </a:r>
          </a:p>
          <a:p>
            <a:r>
              <a:rPr lang="en-US" altLang="zh-CN" dirty="0" smtClean="0"/>
              <a:t>http://martinfowler.com/bliki/InversionOfControl.html</a:t>
            </a:r>
          </a:p>
          <a:p>
            <a:r>
              <a:rPr lang="en-US" altLang="zh-CN" sz="2000" dirty="0" smtClean="0"/>
              <a:t>Inversion of Control is a key part of what makes a framework different to a library. A library is essentially a set of functions that you can call, these days usually organized into classes. Each call does some work and returns control to the client.</a:t>
            </a:r>
          </a:p>
          <a:p>
            <a:r>
              <a:rPr lang="en-US" altLang="zh-CN" sz="2000" dirty="0" smtClean="0"/>
              <a:t>A framework embodies some abstract design, with more behavior built in. In order to use it you need to insert your behavior into various places in the framework either by </a:t>
            </a:r>
            <a:r>
              <a:rPr lang="en-US" altLang="zh-CN" sz="2000" dirty="0" err="1" smtClean="0"/>
              <a:t>subclassing</a:t>
            </a:r>
            <a:r>
              <a:rPr lang="en-US" altLang="zh-CN" sz="2000" dirty="0" smtClean="0"/>
              <a:t> or by plugging in your own classes. The framework's code then calls your code at these points.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专注于</a:t>
            </a:r>
            <a:r>
              <a:rPr lang="en-US" altLang="zh-CN" dirty="0" smtClean="0"/>
              <a:t>web</a:t>
            </a:r>
            <a:r>
              <a:rPr lang="zh-CN" altLang="en-US" dirty="0" smtClean="0"/>
              <a:t>领域的框架</a:t>
            </a:r>
            <a:endParaRPr lang="en-US" altLang="zh-CN" dirty="0" smtClean="0"/>
          </a:p>
          <a:p>
            <a:r>
              <a:rPr lang="zh-CN" altLang="en-US" dirty="0" smtClean="0"/>
              <a:t>常见的</a:t>
            </a:r>
            <a:r>
              <a:rPr lang="en-US" altLang="zh-CN" dirty="0" smtClean="0"/>
              <a:t>python web</a:t>
            </a:r>
            <a:r>
              <a:rPr lang="zh-CN" altLang="en-US" dirty="0" smtClean="0"/>
              <a:t>框架：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轻量级：</a:t>
            </a:r>
            <a:r>
              <a:rPr lang="en-US" altLang="zh-CN" dirty="0" smtClean="0"/>
              <a:t>web.py, bottle, flask</a:t>
            </a:r>
          </a:p>
          <a:p>
            <a:pPr lvl="1"/>
            <a:r>
              <a:rPr lang="zh-CN" altLang="en-US" dirty="0" smtClean="0"/>
              <a:t>中量级：</a:t>
            </a:r>
            <a:r>
              <a:rPr lang="en-US" altLang="zh-CN" dirty="0" err="1" smtClean="0"/>
              <a:t>django</a:t>
            </a:r>
            <a:r>
              <a:rPr lang="en-US" altLang="zh-CN" dirty="0" smtClean="0"/>
              <a:t>, web2py, </a:t>
            </a:r>
            <a:r>
              <a:rPr lang="en-US" altLang="zh-CN" dirty="0" err="1" smtClean="0"/>
              <a:t>uliweb</a:t>
            </a:r>
            <a:r>
              <a:rPr lang="en-US" altLang="zh-CN" dirty="0" smtClean="0"/>
              <a:t>, pyramid</a:t>
            </a:r>
          </a:p>
          <a:p>
            <a:pPr lvl="1"/>
            <a:r>
              <a:rPr lang="zh-CN" altLang="en-US" dirty="0" smtClean="0"/>
              <a:t>重量级：</a:t>
            </a:r>
            <a:r>
              <a:rPr lang="en-US" altLang="zh-CN" dirty="0" err="1" smtClean="0"/>
              <a:t>Zope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框架是一种实践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框架产生的原因就是把在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开发中可以通用化，可以复用的内容，通过框架的形式进行固化，以便可以应用在其它的项目中。因此整个框架的设计就带有作者对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开发的理解烙印，它是思想的具体化。</a:t>
            </a:r>
            <a:endParaRPr lang="en-US" altLang="zh-CN" dirty="0" smtClean="0"/>
          </a:p>
          <a:p>
            <a:r>
              <a:rPr lang="zh-CN" altLang="en-US" dirty="0" smtClean="0"/>
              <a:t>因此也产生了不同的框架，不同的设计理念，如：</a:t>
            </a:r>
            <a:r>
              <a:rPr lang="en-US" altLang="zh-CN" dirty="0" err="1" smtClean="0"/>
              <a:t>wsgi</a:t>
            </a:r>
            <a:r>
              <a:rPr lang="zh-CN" altLang="en-US" dirty="0" smtClean="0"/>
              <a:t>化，</a:t>
            </a:r>
            <a:r>
              <a:rPr lang="en-US" altLang="zh-CN" dirty="0" smtClean="0"/>
              <a:t>DRY</a:t>
            </a:r>
            <a:r>
              <a:rPr lang="zh-CN" altLang="en-US" dirty="0" smtClean="0"/>
              <a:t>原则，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如何设计，模板设计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r>
              <a:rPr lang="zh-CN" altLang="en-US" dirty="0" smtClean="0"/>
              <a:t>一方面解决通用性的问题，另一方面又象大杂烩，只要能放到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开发中的，就有可能成为框架的一部分。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为什么会有全功能框架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因为问题域本身就可能是复杂和多变的</a:t>
            </a:r>
            <a:endParaRPr lang="en-US" altLang="zh-CN" dirty="0" smtClean="0"/>
          </a:p>
          <a:p>
            <a:r>
              <a:rPr lang="zh-CN" altLang="en-US" dirty="0" smtClean="0"/>
              <a:t>选择框架首先要看能不能解决问题域的大部分需求</a:t>
            </a:r>
            <a:endParaRPr lang="en-US" altLang="zh-CN" dirty="0" smtClean="0"/>
          </a:p>
          <a:p>
            <a:r>
              <a:rPr lang="zh-CN" altLang="en-US" dirty="0" smtClean="0"/>
              <a:t>随着发展，框架也在不断变得功能完整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如：</a:t>
            </a:r>
            <a:r>
              <a:rPr lang="en-US" altLang="zh-CN" dirty="0" smtClean="0"/>
              <a:t>Web.py</a:t>
            </a:r>
            <a:r>
              <a:rPr lang="zh-CN" altLang="en-US" dirty="0" smtClean="0"/>
              <a:t>原来也是单个文件，现在也由很多文件组成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微框架解决了基本架构和功能，但是仍然有许多的扩展来实现其它的功能</a:t>
            </a:r>
            <a:endParaRPr lang="en-US" altLang="zh-CN" dirty="0" smtClean="0"/>
          </a:p>
          <a:p>
            <a:r>
              <a:rPr lang="zh-CN" altLang="en-US" dirty="0" smtClean="0"/>
              <a:t>复杂与全功能的区别</a:t>
            </a:r>
            <a:r>
              <a:rPr lang="en-US" altLang="zh-CN" dirty="0" smtClean="0"/>
              <a:t>(</a:t>
            </a:r>
            <a:r>
              <a:rPr lang="zh-CN" altLang="en-US" dirty="0" smtClean="0"/>
              <a:t>不讲复杂讲功能</a:t>
            </a:r>
            <a:r>
              <a:rPr lang="en-US" altLang="zh-CN" dirty="0" smtClean="0"/>
              <a:t>)</a:t>
            </a:r>
          </a:p>
          <a:p>
            <a:pPr lvl="1"/>
            <a:r>
              <a:rPr lang="zh-CN" altLang="en-US" dirty="0" smtClean="0"/>
              <a:t>复杂可能给我们感觉是做起来很麻烦或理解起来很困难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功能多并不一定就是复杂的，这是两个维度的概念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复杂产生的原因：问题域复杂，灵活性要求</a:t>
            </a:r>
            <a:endParaRPr lang="en-US" altLang="zh-CN" dirty="0" smtClean="0"/>
          </a:p>
          <a:p>
            <a:r>
              <a:rPr lang="zh-CN" altLang="en-US" dirty="0" smtClean="0"/>
              <a:t>全功能是一种缺省的实现，在简单的情况下，以最快的方式来实现所需要的功能。轻量框架在业务越来越复杂的情况下也在向全功能发展，但是有可能它是在应用层面的演变。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框架和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应用是不同的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目标不同：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</a:t>
            </a:r>
            <a:r>
              <a:rPr lang="zh-CN" altLang="en-US" dirty="0" smtClean="0"/>
              <a:t>框架主要是为了解决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开发的效率和复用性等通用问题，它提供通用解决方案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</a:t>
            </a:r>
            <a:r>
              <a:rPr lang="zh-CN" altLang="en-US" dirty="0" smtClean="0"/>
              <a:t>应用是为了解决个性化业务问题</a:t>
            </a:r>
            <a:endParaRPr lang="en-US" altLang="zh-CN" dirty="0" smtClean="0"/>
          </a:p>
          <a:p>
            <a:r>
              <a:rPr lang="zh-CN" altLang="en-US" dirty="0" smtClean="0"/>
              <a:t>应用范围不同：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 </a:t>
            </a:r>
            <a:r>
              <a:rPr lang="zh-CN" altLang="en-US" dirty="0" smtClean="0"/>
              <a:t>应用一般</a:t>
            </a:r>
            <a:r>
              <a:rPr lang="en-US" altLang="zh-CN" dirty="0" smtClean="0"/>
              <a:t>&gt;web</a:t>
            </a:r>
            <a:r>
              <a:rPr lang="zh-CN" altLang="en-US" dirty="0" smtClean="0"/>
              <a:t>框架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</a:t>
            </a:r>
            <a:r>
              <a:rPr lang="zh-CN" altLang="en-US" dirty="0" smtClean="0"/>
              <a:t>应用往往是多技术，软硬件结合的产物，如：异步、集群、分布式、并行计算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Web</a:t>
            </a:r>
            <a:r>
              <a:rPr lang="zh-CN" altLang="en-US" dirty="0" smtClean="0"/>
              <a:t>框架的重点在于开发层面，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应用除了开发还涉及部署，运行管理等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当一个功能在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框架中不提供时，两种扩展思路：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应用层扩展（不具备很强的复用性）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框架层扩展（考虑通用性和复用性）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框架的基本结构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323528" y="2492896"/>
            <a:ext cx="8352928" cy="25922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处理层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323528" y="908720"/>
            <a:ext cx="8352928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展示层</a:t>
            </a:r>
          </a:p>
        </p:txBody>
      </p: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1475656" y="1124744"/>
            <a:ext cx="792088" cy="1152128"/>
            <a:chOff x="158" y="1573"/>
            <a:chExt cx="1056" cy="1449"/>
          </a:xfrm>
        </p:grpSpPr>
        <p:sp>
          <p:nvSpPr>
            <p:cNvPr id="11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页面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2195736" y="1124744"/>
            <a:ext cx="1368152" cy="1152128"/>
            <a:chOff x="158" y="1573"/>
            <a:chExt cx="1056" cy="1449"/>
          </a:xfrm>
        </p:grpSpPr>
        <p:sp>
          <p:nvSpPr>
            <p:cNvPr id="14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报表展示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5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3491880" y="1124744"/>
            <a:ext cx="864096" cy="1152128"/>
            <a:chOff x="158" y="1573"/>
            <a:chExt cx="1056" cy="1449"/>
          </a:xfrm>
        </p:grpSpPr>
        <p:sp>
          <p:nvSpPr>
            <p:cNvPr id="17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邮件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8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矩形 18"/>
          <p:cNvSpPr/>
          <p:nvPr/>
        </p:nvSpPr>
        <p:spPr bwMode="auto">
          <a:xfrm>
            <a:off x="323528" y="5229200"/>
            <a:ext cx="5256584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服务层</a:t>
            </a:r>
          </a:p>
        </p:txBody>
      </p: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475656" y="5445224"/>
            <a:ext cx="1224136" cy="1152128"/>
            <a:chOff x="158" y="1573"/>
            <a:chExt cx="1056" cy="1449"/>
          </a:xfrm>
        </p:grpSpPr>
        <p:sp>
          <p:nvSpPr>
            <p:cNvPr id="21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ORM/</a:t>
              </a:r>
              <a:r>
                <a:rPr kumimoji="1" lang="en-US" altLang="zh-CN" sz="1600" b="1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NoSQL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2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2627784" y="5445224"/>
            <a:ext cx="1512168" cy="1152128"/>
            <a:chOff x="158" y="1573"/>
            <a:chExt cx="1056" cy="1449"/>
          </a:xfrm>
        </p:grpSpPr>
        <p:sp>
          <p:nvSpPr>
            <p:cNvPr id="24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文件上传下载处理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6372200" y="1124744"/>
            <a:ext cx="1224136" cy="1152128"/>
            <a:chOff x="158" y="1573"/>
            <a:chExt cx="1056" cy="1449"/>
          </a:xfrm>
        </p:grpSpPr>
        <p:sp>
          <p:nvSpPr>
            <p:cNvPr id="27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Web Service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8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01"/>
          <p:cNvGrpSpPr>
            <a:grpSpLocks/>
          </p:cNvGrpSpPr>
          <p:nvPr/>
        </p:nvGrpSpPr>
        <p:grpSpPr bwMode="auto">
          <a:xfrm>
            <a:off x="5076056" y="1124744"/>
            <a:ext cx="1296144" cy="1152128"/>
            <a:chOff x="158" y="1573"/>
            <a:chExt cx="1584" cy="1449"/>
          </a:xfrm>
        </p:grpSpPr>
        <p:sp>
          <p:nvSpPr>
            <p:cNvPr id="33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1493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XMLRPC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4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01"/>
          <p:cNvGrpSpPr>
            <a:grpSpLocks/>
          </p:cNvGrpSpPr>
          <p:nvPr/>
        </p:nvGrpSpPr>
        <p:grpSpPr bwMode="auto">
          <a:xfrm>
            <a:off x="1475656" y="2708920"/>
            <a:ext cx="1008112" cy="1080120"/>
            <a:chOff x="158" y="1573"/>
            <a:chExt cx="1056" cy="1449"/>
          </a:xfrm>
        </p:grpSpPr>
        <p:sp>
          <p:nvSpPr>
            <p:cNvPr id="36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URL</a:t>
              </a:r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处理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7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101"/>
          <p:cNvGrpSpPr>
            <a:grpSpLocks/>
          </p:cNvGrpSpPr>
          <p:nvPr/>
        </p:nvGrpSpPr>
        <p:grpSpPr bwMode="auto">
          <a:xfrm>
            <a:off x="2483768" y="2708920"/>
            <a:ext cx="936104" cy="1080120"/>
            <a:chOff x="158" y="1573"/>
            <a:chExt cx="1056" cy="1449"/>
          </a:xfrm>
        </p:grpSpPr>
        <p:sp>
          <p:nvSpPr>
            <p:cNvPr id="39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View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0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01"/>
          <p:cNvGrpSpPr>
            <a:grpSpLocks/>
          </p:cNvGrpSpPr>
          <p:nvPr/>
        </p:nvGrpSpPr>
        <p:grpSpPr bwMode="auto">
          <a:xfrm>
            <a:off x="5220072" y="2708920"/>
            <a:ext cx="1440160" cy="1080120"/>
            <a:chOff x="158" y="1573"/>
            <a:chExt cx="1056" cy="1449"/>
          </a:xfrm>
        </p:grpSpPr>
        <p:sp>
          <p:nvSpPr>
            <p:cNvPr id="45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Signal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6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101"/>
          <p:cNvGrpSpPr>
            <a:grpSpLocks/>
          </p:cNvGrpSpPr>
          <p:nvPr/>
        </p:nvGrpSpPr>
        <p:grpSpPr bwMode="auto">
          <a:xfrm>
            <a:off x="6588224" y="2708920"/>
            <a:ext cx="1152128" cy="1080120"/>
            <a:chOff x="158" y="1573"/>
            <a:chExt cx="1056" cy="1449"/>
          </a:xfrm>
        </p:grpSpPr>
        <p:sp>
          <p:nvSpPr>
            <p:cNvPr id="48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ko-KR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I18n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9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" name="Group 101"/>
          <p:cNvGrpSpPr>
            <a:grpSpLocks/>
          </p:cNvGrpSpPr>
          <p:nvPr/>
        </p:nvGrpSpPr>
        <p:grpSpPr bwMode="auto">
          <a:xfrm>
            <a:off x="1475656" y="3861048"/>
            <a:ext cx="1224136" cy="1080120"/>
            <a:chOff x="158" y="1573"/>
            <a:chExt cx="1056" cy="1449"/>
          </a:xfrm>
        </p:grpSpPr>
        <p:sp>
          <p:nvSpPr>
            <p:cNvPr id="51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项目组织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2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Group 101"/>
          <p:cNvGrpSpPr>
            <a:grpSpLocks/>
          </p:cNvGrpSpPr>
          <p:nvPr/>
        </p:nvGrpSpPr>
        <p:grpSpPr bwMode="auto">
          <a:xfrm>
            <a:off x="3995936" y="3861048"/>
            <a:ext cx="1296144" cy="1080120"/>
            <a:chOff x="158" y="1573"/>
            <a:chExt cx="1056" cy="1449"/>
          </a:xfrm>
        </p:grpSpPr>
        <p:sp>
          <p:nvSpPr>
            <p:cNvPr id="54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Session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5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101"/>
          <p:cNvGrpSpPr>
            <a:grpSpLocks/>
          </p:cNvGrpSpPr>
          <p:nvPr/>
        </p:nvGrpSpPr>
        <p:grpSpPr bwMode="auto">
          <a:xfrm>
            <a:off x="2627784" y="3861048"/>
            <a:ext cx="1368152" cy="1080120"/>
            <a:chOff x="158" y="1573"/>
            <a:chExt cx="1056" cy="1449"/>
          </a:xfrm>
        </p:grpSpPr>
        <p:sp>
          <p:nvSpPr>
            <p:cNvPr id="57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配置管理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8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oup 101"/>
          <p:cNvGrpSpPr>
            <a:grpSpLocks/>
          </p:cNvGrpSpPr>
          <p:nvPr/>
        </p:nvGrpSpPr>
        <p:grpSpPr bwMode="auto">
          <a:xfrm>
            <a:off x="5220072" y="3861048"/>
            <a:ext cx="1224136" cy="1080120"/>
            <a:chOff x="158" y="1573"/>
            <a:chExt cx="1056" cy="1449"/>
          </a:xfrm>
        </p:grpSpPr>
        <p:sp>
          <p:nvSpPr>
            <p:cNvPr id="63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Cache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4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Group 101"/>
          <p:cNvGrpSpPr>
            <a:grpSpLocks/>
          </p:cNvGrpSpPr>
          <p:nvPr/>
        </p:nvGrpSpPr>
        <p:grpSpPr bwMode="auto">
          <a:xfrm>
            <a:off x="7668344" y="2708920"/>
            <a:ext cx="936104" cy="1080120"/>
            <a:chOff x="158" y="1573"/>
            <a:chExt cx="1056" cy="1449"/>
          </a:xfrm>
        </p:grpSpPr>
        <p:sp>
          <p:nvSpPr>
            <p:cNvPr id="66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日志管理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7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8" name="Group 101"/>
          <p:cNvGrpSpPr>
            <a:grpSpLocks/>
          </p:cNvGrpSpPr>
          <p:nvPr/>
        </p:nvGrpSpPr>
        <p:grpSpPr bwMode="auto">
          <a:xfrm>
            <a:off x="4067944" y="5445224"/>
            <a:ext cx="1440160" cy="1152128"/>
            <a:chOff x="158" y="1573"/>
            <a:chExt cx="1056" cy="1449"/>
          </a:xfrm>
        </p:grpSpPr>
        <p:sp>
          <p:nvSpPr>
            <p:cNvPr id="75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静态文件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76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7" name="矩形 76"/>
          <p:cNvSpPr/>
          <p:nvPr/>
        </p:nvSpPr>
        <p:spPr bwMode="auto">
          <a:xfrm>
            <a:off x="5724128" y="5229200"/>
            <a:ext cx="2952328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</a:rPr>
              <a:t>辅助</a:t>
            </a:r>
          </a:p>
        </p:txBody>
      </p:sp>
      <p:grpSp>
        <p:nvGrpSpPr>
          <p:cNvPr id="41" name="Group 101"/>
          <p:cNvGrpSpPr>
            <a:grpSpLocks/>
          </p:cNvGrpSpPr>
          <p:nvPr/>
        </p:nvGrpSpPr>
        <p:grpSpPr bwMode="auto">
          <a:xfrm>
            <a:off x="6300192" y="5517232"/>
            <a:ext cx="1224136" cy="1152128"/>
            <a:chOff x="158" y="1573"/>
            <a:chExt cx="1056" cy="1449"/>
          </a:xfrm>
        </p:grpSpPr>
        <p:sp>
          <p:nvSpPr>
            <p:cNvPr id="79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命令行工具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0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2" name="Group 101"/>
          <p:cNvGrpSpPr>
            <a:grpSpLocks/>
          </p:cNvGrpSpPr>
          <p:nvPr/>
        </p:nvGrpSpPr>
        <p:grpSpPr bwMode="auto">
          <a:xfrm>
            <a:off x="7452320" y="5517232"/>
            <a:ext cx="1224136" cy="1152128"/>
            <a:chOff x="158" y="1573"/>
            <a:chExt cx="1056" cy="1449"/>
          </a:xfrm>
        </p:grpSpPr>
        <p:sp>
          <p:nvSpPr>
            <p:cNvPr id="82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管理工具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3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3" name="Group 101"/>
          <p:cNvGrpSpPr>
            <a:grpSpLocks/>
          </p:cNvGrpSpPr>
          <p:nvPr/>
        </p:nvGrpSpPr>
        <p:grpSpPr bwMode="auto">
          <a:xfrm>
            <a:off x="6372200" y="3861048"/>
            <a:ext cx="1224136" cy="1080120"/>
            <a:chOff x="158" y="1573"/>
            <a:chExt cx="1056" cy="1449"/>
          </a:xfrm>
        </p:grpSpPr>
        <p:sp>
          <p:nvSpPr>
            <p:cNvPr id="85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用户认证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6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4" name="Group 101"/>
          <p:cNvGrpSpPr>
            <a:grpSpLocks/>
          </p:cNvGrpSpPr>
          <p:nvPr/>
        </p:nvGrpSpPr>
        <p:grpSpPr bwMode="auto">
          <a:xfrm>
            <a:off x="7596336" y="3861048"/>
            <a:ext cx="1008112" cy="1080120"/>
            <a:chOff x="158" y="1573"/>
            <a:chExt cx="1056" cy="1449"/>
          </a:xfrm>
        </p:grpSpPr>
        <p:sp>
          <p:nvSpPr>
            <p:cNvPr id="88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权限管理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9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7" name="Group 101"/>
          <p:cNvGrpSpPr>
            <a:grpSpLocks/>
          </p:cNvGrpSpPr>
          <p:nvPr/>
        </p:nvGrpSpPr>
        <p:grpSpPr bwMode="auto">
          <a:xfrm>
            <a:off x="4355976" y="1124744"/>
            <a:ext cx="720080" cy="1152128"/>
            <a:chOff x="158" y="1573"/>
            <a:chExt cx="1584" cy="1449"/>
          </a:xfrm>
        </p:grpSpPr>
        <p:sp>
          <p:nvSpPr>
            <p:cNvPr id="91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1493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消息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up 101"/>
          <p:cNvGrpSpPr>
            <a:grpSpLocks/>
          </p:cNvGrpSpPr>
          <p:nvPr/>
        </p:nvGrpSpPr>
        <p:grpSpPr bwMode="auto">
          <a:xfrm>
            <a:off x="7596336" y="1124744"/>
            <a:ext cx="936104" cy="1152128"/>
            <a:chOff x="158" y="1573"/>
            <a:chExt cx="1584" cy="1449"/>
          </a:xfrm>
        </p:grpSpPr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1493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API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5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3" name="Group 101"/>
          <p:cNvGrpSpPr>
            <a:grpSpLocks/>
          </p:cNvGrpSpPr>
          <p:nvPr/>
        </p:nvGrpSpPr>
        <p:grpSpPr bwMode="auto">
          <a:xfrm>
            <a:off x="3347864" y="2708920"/>
            <a:ext cx="1944216" cy="1080120"/>
            <a:chOff x="158" y="1573"/>
            <a:chExt cx="1056" cy="1449"/>
          </a:xfrm>
        </p:grpSpPr>
        <p:sp>
          <p:nvSpPr>
            <p:cNvPr id="97" name="AutoShape 96"/>
            <p:cNvSpPr>
              <a:spLocks noChangeArrowheads="1"/>
            </p:cNvSpPr>
            <p:nvPr/>
          </p:nvSpPr>
          <p:spPr bwMode="gray">
            <a:xfrm>
              <a:off x="249" y="1573"/>
              <a:ext cx="886" cy="11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kumimoji="1"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Middleware</a:t>
              </a:r>
              <a:endParaRPr kumimoji="1" lang="en-US" altLang="ko-K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8" name="Picture 97" descr="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158" y="2889"/>
              <a:ext cx="10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01_neo_blue">
  <a:themeElements>
    <a:clrScheme name="01_neo_blue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3366CC"/>
      </a:accent1>
      <a:accent2>
        <a:srgbClr val="3399FF"/>
      </a:accent2>
      <a:accent3>
        <a:srgbClr val="AACAFF"/>
      </a:accent3>
      <a:accent4>
        <a:srgbClr val="DADADA"/>
      </a:accent4>
      <a:accent5>
        <a:srgbClr val="ADB8E2"/>
      </a:accent5>
      <a:accent6>
        <a:srgbClr val="2D8AE7"/>
      </a:accent6>
      <a:hlink>
        <a:srgbClr val="3366FF"/>
      </a:hlink>
      <a:folHlink>
        <a:srgbClr val="B5E6FF"/>
      </a:folHlink>
    </a:clrScheme>
    <a:fontScheme name="01_neo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_neo_blue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3366CC"/>
        </a:accent1>
        <a:accent2>
          <a:srgbClr val="3399FF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2D8AE7"/>
        </a:accent6>
        <a:hlink>
          <a:srgbClr val="3366FF"/>
        </a:hlink>
        <a:folHlink>
          <a:srgbClr val="B5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neo_blue 2">
        <a:dk1>
          <a:srgbClr val="000000"/>
        </a:dk1>
        <a:lt1>
          <a:srgbClr val="FFFFFF"/>
        </a:lt1>
        <a:dk2>
          <a:srgbClr val="CC9900"/>
        </a:dk2>
        <a:lt2>
          <a:srgbClr val="FFFFFF"/>
        </a:lt2>
        <a:accent1>
          <a:srgbClr val="996633"/>
        </a:accent1>
        <a:accent2>
          <a:srgbClr val="B6B200"/>
        </a:accent2>
        <a:accent3>
          <a:srgbClr val="E2CAAA"/>
        </a:accent3>
        <a:accent4>
          <a:srgbClr val="DADADA"/>
        </a:accent4>
        <a:accent5>
          <a:srgbClr val="CAB8AD"/>
        </a:accent5>
        <a:accent6>
          <a:srgbClr val="A5A100"/>
        </a:accent6>
        <a:hlink>
          <a:srgbClr val="CC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neo_blue 3">
        <a:dk1>
          <a:srgbClr val="000000"/>
        </a:dk1>
        <a:lt1>
          <a:srgbClr val="FFFFFF"/>
        </a:lt1>
        <a:dk2>
          <a:srgbClr val="6A00B2"/>
        </a:dk2>
        <a:lt2>
          <a:srgbClr val="FFFFFF"/>
        </a:lt2>
        <a:accent1>
          <a:srgbClr val="7100BE"/>
        </a:accent1>
        <a:accent2>
          <a:srgbClr val="B061FF"/>
        </a:accent2>
        <a:accent3>
          <a:srgbClr val="B9AAD5"/>
        </a:accent3>
        <a:accent4>
          <a:srgbClr val="DADADA"/>
        </a:accent4>
        <a:accent5>
          <a:srgbClr val="BBAADB"/>
        </a:accent5>
        <a:accent6>
          <a:srgbClr val="9F57E7"/>
        </a:accent6>
        <a:hlink>
          <a:srgbClr val="6600CC"/>
        </a:hlink>
        <a:folHlink>
          <a:srgbClr val="ECD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01_neo_blue</Template>
  <TotalTime>7511</TotalTime>
  <Words>1967</Words>
  <Application>Microsoft Office PowerPoint</Application>
  <PresentationFormat>全屏显示(4:3)</PresentationFormat>
  <Paragraphs>309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01_neo_blue</vt:lpstr>
      <vt:lpstr>Web框架开发思考与实践</vt:lpstr>
      <vt:lpstr>个人介绍</vt:lpstr>
      <vt:lpstr>几个问题</vt:lpstr>
      <vt:lpstr>什么是框架？</vt:lpstr>
      <vt:lpstr>什么是Web框架</vt:lpstr>
      <vt:lpstr>Web框架是一种实践</vt:lpstr>
      <vt:lpstr>为什么会有全功能框架</vt:lpstr>
      <vt:lpstr>Web框架和Web应用是不同的</vt:lpstr>
      <vt:lpstr>Web框架的基本结构</vt:lpstr>
      <vt:lpstr>常见Web框架都提供了些什么（一）</vt:lpstr>
      <vt:lpstr>常见Web框架都提供了些什么（二）</vt:lpstr>
      <vt:lpstr>常见Web框架都提供了些什么（三）</vt:lpstr>
      <vt:lpstr>如何学习一个框架</vt:lpstr>
      <vt:lpstr>Uliweb的实践</vt:lpstr>
      <vt:lpstr>cn.pycon.org</vt:lpstr>
      <vt:lpstr>Uliweb的部署</vt:lpstr>
      <vt:lpstr>Uliweb的简单介绍</vt:lpstr>
      <vt:lpstr>最简单的Hello, world程序</vt:lpstr>
      <vt:lpstr>幻灯片 19</vt:lpstr>
      <vt:lpstr>APP形式的组织结构</vt:lpstr>
      <vt:lpstr>典型的目录结构</vt:lpstr>
      <vt:lpstr>Python语法的ini配置文件</vt:lpstr>
      <vt:lpstr>功能配置-可替換，减少HardCoding</vt:lpstr>
      <vt:lpstr>Class-Based View</vt:lpstr>
      <vt:lpstr>可配置化ORM</vt:lpstr>
      <vt:lpstr>资源链接的后台处理</vt:lpstr>
      <vt:lpstr>plugs/ui/jquery/jqutils/template_plugins/jqutils.py</vt:lpstr>
      <vt:lpstr>原始的index.html</vt:lpstr>
      <vt:lpstr>生成后的结果</vt:lpstr>
      <vt:lpstr>Uliweb文档</vt:lpstr>
      <vt:lpstr>开发Uliweb的一些体会</vt:lpstr>
      <vt:lpstr>Uliweb的一些资源</vt:lpstr>
      <vt:lpstr>幻灯片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全生命周期开发实施过程管理工具(FLPM)</dc:title>
  <dc:creator>limodou</dc:creator>
  <cp:lastModifiedBy>limodou</cp:lastModifiedBy>
  <cp:revision>308</cp:revision>
  <dcterms:created xsi:type="dcterms:W3CDTF">2011-11-14T12:59:25Z</dcterms:created>
  <dcterms:modified xsi:type="dcterms:W3CDTF">2011-11-30T01:08:59Z</dcterms:modified>
</cp:coreProperties>
</file>